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0" r:id="rId4"/>
    <p:sldId id="257" r:id="rId5"/>
    <p:sldId id="258" r:id="rId6"/>
    <p:sldId id="259" r:id="rId7"/>
    <p:sldId id="261" r:id="rId8"/>
    <p:sldId id="262" r:id="rId9"/>
    <p:sldId id="263" r:id="rId10"/>
    <p:sldId id="264" r:id="rId11"/>
    <p:sldId id="265"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62B9CC-ECA1-4C47-A130-89318E36103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304896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2B9CC-ECA1-4C47-A130-89318E36103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3580585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2B9CC-ECA1-4C47-A130-89318E36103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184305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2B9CC-ECA1-4C47-A130-89318E36103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2447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2B9CC-ECA1-4C47-A130-89318E36103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362920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62B9CC-ECA1-4C47-A130-89318E361035}"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4161442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62B9CC-ECA1-4C47-A130-89318E361035}"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9415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62B9CC-ECA1-4C47-A130-89318E361035}"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75680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2B9CC-ECA1-4C47-A130-89318E361035}"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11080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2B9CC-ECA1-4C47-A130-89318E361035}"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226061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2B9CC-ECA1-4C47-A130-89318E361035}"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142D7-4B47-415B-908B-22034E341946}" type="slidenum">
              <a:rPr lang="en-US" smtClean="0"/>
              <a:t>‹#›</a:t>
            </a:fld>
            <a:endParaRPr lang="en-US"/>
          </a:p>
        </p:txBody>
      </p:sp>
    </p:spTree>
    <p:extLst>
      <p:ext uri="{BB962C8B-B14F-4D97-AF65-F5344CB8AC3E}">
        <p14:creationId xmlns:p14="http://schemas.microsoft.com/office/powerpoint/2010/main" val="345208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2B9CC-ECA1-4C47-A130-89318E361035}"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142D7-4B47-415B-908B-22034E341946}" type="slidenum">
              <a:rPr lang="en-US" smtClean="0"/>
              <a:t>‹#›</a:t>
            </a:fld>
            <a:endParaRPr lang="en-US"/>
          </a:p>
        </p:txBody>
      </p:sp>
    </p:spTree>
    <p:extLst>
      <p:ext uri="{BB962C8B-B14F-4D97-AF65-F5344CB8AC3E}">
        <p14:creationId xmlns:p14="http://schemas.microsoft.com/office/powerpoint/2010/main" val="3207825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2849562"/>
          </a:xfrm>
          <a:solidFill>
            <a:schemeClr val="tx2">
              <a:lumMod val="20000"/>
              <a:lumOff val="80000"/>
            </a:schemeClr>
          </a:solidFill>
        </p:spPr>
        <p:txBody>
          <a:bodyPr>
            <a:normAutofit/>
          </a:bodyPr>
          <a:lstStyle/>
          <a:p>
            <a:pPr marL="514350" indent="-514350" algn="l">
              <a:buFont typeface="Wingdings" panose="05000000000000000000" pitchFamily="2" charset="2"/>
              <a:buChar char="v"/>
            </a:pPr>
            <a:r>
              <a:rPr lang="en-US" sz="2800" b="1" u="sng" dirty="0" smtClean="0"/>
              <a:t>Topics covered:</a:t>
            </a:r>
            <a:br>
              <a:rPr lang="en-US" sz="2800" b="1" u="sng" dirty="0" smtClean="0"/>
            </a:br>
            <a:r>
              <a:rPr lang="en-US" sz="2800" dirty="0" smtClean="0"/>
              <a:t>Merchant Bankers in India</a:t>
            </a:r>
            <a:br>
              <a:rPr lang="en-US" sz="2800" dirty="0" smtClean="0"/>
            </a:br>
            <a:r>
              <a:rPr lang="en-US" sz="2800" dirty="0" smtClean="0"/>
              <a:t>Categories of Merchant Bankers</a:t>
            </a:r>
            <a:r>
              <a:rPr lang="en-US" sz="2800" dirty="0"/>
              <a:t/>
            </a:r>
            <a:br>
              <a:rPr lang="en-US" sz="2800" dirty="0"/>
            </a:br>
            <a:r>
              <a:rPr lang="en-US" sz="2800" dirty="0" smtClean="0"/>
              <a:t>Lead Managers</a:t>
            </a:r>
            <a:br>
              <a:rPr lang="en-US" sz="2800" dirty="0" smtClean="0"/>
            </a:br>
            <a:r>
              <a:rPr lang="en-US" sz="2800" dirty="0" smtClean="0"/>
              <a:t>Restriction on number of Lead Managers</a:t>
            </a:r>
            <a:endParaRPr lang="en-US" sz="2800" dirty="0"/>
          </a:p>
        </p:txBody>
      </p:sp>
      <p:sp>
        <p:nvSpPr>
          <p:cNvPr id="3" name="Content Placeholder 2"/>
          <p:cNvSpPr>
            <a:spLocks noGrp="1"/>
          </p:cNvSpPr>
          <p:nvPr>
            <p:ph idx="1"/>
          </p:nvPr>
        </p:nvSpPr>
        <p:spPr>
          <a:xfrm>
            <a:off x="304800" y="4114800"/>
            <a:ext cx="8382000" cy="2011363"/>
          </a:xfrm>
          <a:solidFill>
            <a:schemeClr val="accent1">
              <a:lumMod val="20000"/>
              <a:lumOff val="80000"/>
            </a:schemeClr>
          </a:solidFill>
        </p:spPr>
        <p:txBody>
          <a:bodyPr/>
          <a:lstStyle/>
          <a:p>
            <a:pPr>
              <a:buFont typeface="Wingdings" panose="05000000000000000000" pitchFamily="2" charset="2"/>
              <a:buChar char="v"/>
            </a:pPr>
            <a:r>
              <a:rPr lang="en-US" dirty="0" smtClean="0"/>
              <a:t>B.Com(Hons) – IV		By: Rajni Bhowmik</a:t>
            </a:r>
            <a:endParaRPr lang="en-US" dirty="0"/>
          </a:p>
        </p:txBody>
      </p:sp>
    </p:spTree>
    <p:extLst>
      <p:ext uri="{BB962C8B-B14F-4D97-AF65-F5344CB8AC3E}">
        <p14:creationId xmlns:p14="http://schemas.microsoft.com/office/powerpoint/2010/main" val="4127654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t>Lead Manager/Book Running Lead Manager</a:t>
            </a:r>
            <a:endParaRPr lang="en-US" dirty="0"/>
          </a:p>
        </p:txBody>
      </p:sp>
      <p:sp>
        <p:nvSpPr>
          <p:cNvPr id="3" name="Content Placeholder 2"/>
          <p:cNvSpPr>
            <a:spLocks noGrp="1"/>
          </p:cNvSpPr>
          <p:nvPr>
            <p:ph idx="1"/>
          </p:nvPr>
        </p:nvSpPr>
        <p:spPr>
          <a:solidFill>
            <a:schemeClr val="accent1">
              <a:lumMod val="20000"/>
              <a:lumOff val="80000"/>
            </a:schemeClr>
          </a:solidFill>
        </p:spPr>
        <p:txBody>
          <a:bodyPr/>
          <a:lstStyle/>
          <a:p>
            <a:r>
              <a:rPr lang="en-US" dirty="0" smtClean="0"/>
              <a:t>Lead Managers are independent financial institution appointed by the company going public</a:t>
            </a:r>
          </a:p>
          <a:p>
            <a:r>
              <a:rPr lang="en-US" dirty="0" smtClean="0"/>
              <a:t>Companies appoint more than one lead manager to manage big IPOs. They are known as Book Running Lead Manager and Co-Book Running Lead Manager.</a:t>
            </a:r>
            <a:endParaRPr lang="en-US" dirty="0"/>
          </a:p>
        </p:txBody>
      </p:sp>
    </p:spTree>
    <p:extLst>
      <p:ext uri="{BB962C8B-B14F-4D97-AF65-F5344CB8AC3E}">
        <p14:creationId xmlns:p14="http://schemas.microsoft.com/office/powerpoint/2010/main" val="1124006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r>
              <a:rPr lang="en-US" dirty="0" smtClean="0"/>
              <a:t>Lead Manger’s activities</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a:bodyPr>
          <a:lstStyle/>
          <a:p>
            <a:pPr marL="0" indent="0">
              <a:buNone/>
            </a:pPr>
            <a:r>
              <a:rPr lang="en-US" b="1" u="sng" dirty="0" smtClean="0"/>
              <a:t>Pre issue activities include</a:t>
            </a:r>
          </a:p>
          <a:p>
            <a:r>
              <a:rPr lang="en-US" sz="3000" dirty="0" smtClean="0"/>
              <a:t>Drafting and design of offer document, prospectus, statutory advertisement and memorandum.</a:t>
            </a:r>
          </a:p>
          <a:p>
            <a:r>
              <a:rPr lang="en-US" sz="3000" dirty="0" smtClean="0"/>
              <a:t>Also they draw up various marketing strategies for the issue.</a:t>
            </a:r>
          </a:p>
          <a:p>
            <a:pPr marL="0" indent="0">
              <a:buNone/>
            </a:pPr>
            <a:r>
              <a:rPr lang="en-US" b="1" u="sng" dirty="0" smtClean="0"/>
              <a:t>Post issue activities include</a:t>
            </a:r>
          </a:p>
          <a:p>
            <a:r>
              <a:rPr lang="en-US" sz="3000" dirty="0" smtClean="0"/>
              <a:t>Intimation of allocation and dispatch of refunds to bidders</a:t>
            </a:r>
          </a:p>
          <a:p>
            <a:r>
              <a:rPr lang="en-US" sz="3000" dirty="0" smtClean="0"/>
              <a:t>Management of escrow account </a:t>
            </a:r>
            <a:r>
              <a:rPr lang="en-US" sz="3000" dirty="0" err="1" smtClean="0"/>
              <a:t>etc</a:t>
            </a:r>
            <a:endParaRPr lang="en-US" sz="3000" dirty="0"/>
          </a:p>
        </p:txBody>
      </p:sp>
    </p:spTree>
    <p:extLst>
      <p:ext uri="{BB962C8B-B14F-4D97-AF65-F5344CB8AC3E}">
        <p14:creationId xmlns:p14="http://schemas.microsoft.com/office/powerpoint/2010/main" val="387741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r>
              <a:rPr lang="en-US" sz="2800" dirty="0" smtClean="0"/>
              <a:t>Restriction on appointment of </a:t>
            </a:r>
            <a:r>
              <a:rPr lang="en-US" sz="2800" smtClean="0"/>
              <a:t>Lead </a:t>
            </a:r>
            <a:r>
              <a:rPr lang="en-US" sz="2800" smtClean="0"/>
              <a:t>Managers - Sec</a:t>
            </a:r>
            <a:r>
              <a:rPr lang="en-US" sz="2800" dirty="0" smtClean="0"/>
              <a:t>. 19, SEBI(Merchant Bankers) Regulations, 1992</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5785537"/>
              </p:ext>
            </p:extLst>
          </p:nvPr>
        </p:nvGraphicFramePr>
        <p:xfrm>
          <a:off x="457200" y="1600200"/>
          <a:ext cx="8382000" cy="4213952"/>
        </p:xfrm>
        <a:graphic>
          <a:graphicData uri="http://schemas.openxmlformats.org/drawingml/2006/table">
            <a:tbl>
              <a:tblPr firstRow="1" bandRow="1">
                <a:tableStyleId>{5C22544A-7EE6-4342-B048-85BDC9FD1C3A}</a:tableStyleId>
              </a:tblPr>
              <a:tblGrid>
                <a:gridCol w="4724400"/>
                <a:gridCol w="3657600"/>
              </a:tblGrid>
              <a:tr h="723808">
                <a:tc>
                  <a:txBody>
                    <a:bodyPr/>
                    <a:lstStyle/>
                    <a:p>
                      <a:r>
                        <a:rPr lang="en-US" sz="2800" dirty="0" smtClean="0"/>
                        <a:t>Size</a:t>
                      </a:r>
                      <a:r>
                        <a:rPr lang="en-US" sz="2800" baseline="0" dirty="0" smtClean="0"/>
                        <a:t> of issue</a:t>
                      </a:r>
                      <a:endParaRPr lang="en-US" sz="2800" dirty="0"/>
                    </a:p>
                  </a:txBody>
                  <a:tcPr/>
                </a:tc>
                <a:tc>
                  <a:txBody>
                    <a:bodyPr/>
                    <a:lstStyle/>
                    <a:p>
                      <a:r>
                        <a:rPr lang="en-US" sz="2400" dirty="0" smtClean="0"/>
                        <a:t>No. of lead merchant bankers</a:t>
                      </a:r>
                      <a:endParaRPr lang="en-US" sz="2400" dirty="0"/>
                    </a:p>
                  </a:txBody>
                  <a:tcPr/>
                </a:tc>
              </a:tr>
              <a:tr h="3390992">
                <a:tc>
                  <a:txBody>
                    <a:bodyPr/>
                    <a:lstStyle/>
                    <a:p>
                      <a:pPr marL="285750" indent="-285750">
                        <a:buFont typeface="Arial" panose="020B0604020202020204" pitchFamily="34" charset="0"/>
                        <a:buChar char="•"/>
                      </a:pPr>
                      <a:r>
                        <a:rPr lang="en-US" sz="2400" dirty="0" smtClean="0"/>
                        <a:t>Less</a:t>
                      </a:r>
                      <a:r>
                        <a:rPr lang="en-US" sz="2400" baseline="0" dirty="0" smtClean="0"/>
                        <a:t> than Rs 50 crores</a:t>
                      </a:r>
                    </a:p>
                    <a:p>
                      <a:pPr marL="285750" indent="-285750">
                        <a:buFont typeface="Arial" panose="020B0604020202020204" pitchFamily="34" charset="0"/>
                        <a:buChar char="•"/>
                      </a:pPr>
                      <a:r>
                        <a:rPr lang="en-US" sz="2400" dirty="0" smtClean="0"/>
                        <a:t>Rs 50 crores but less Rs 100 cores</a:t>
                      </a:r>
                    </a:p>
                    <a:p>
                      <a:pPr marL="285750" indent="-285750">
                        <a:buFont typeface="Arial" panose="020B0604020202020204" pitchFamily="34" charset="0"/>
                        <a:buChar char="•"/>
                      </a:pPr>
                      <a:r>
                        <a:rPr lang="en-US" sz="2400" dirty="0" smtClean="0"/>
                        <a:t>Rs 100 crores but less</a:t>
                      </a:r>
                      <a:r>
                        <a:rPr lang="en-US" sz="2400" baseline="0" dirty="0" smtClean="0"/>
                        <a:t> than Rs 200 cores</a:t>
                      </a:r>
                    </a:p>
                    <a:p>
                      <a:pPr marL="285750" indent="-285750">
                        <a:buFont typeface="Arial" panose="020B0604020202020204" pitchFamily="34" charset="0"/>
                        <a:buChar char="•"/>
                      </a:pPr>
                      <a:r>
                        <a:rPr lang="en-US" sz="2400" baseline="0" dirty="0" smtClean="0"/>
                        <a:t>Rs 200 crores but less than 400 crores</a:t>
                      </a:r>
                    </a:p>
                    <a:p>
                      <a:pPr marL="285750" indent="-285750">
                        <a:buFont typeface="Arial" panose="020B0604020202020204" pitchFamily="34" charset="0"/>
                        <a:buChar char="•"/>
                      </a:pPr>
                      <a:r>
                        <a:rPr lang="en-US" sz="2400" baseline="0" dirty="0" smtClean="0"/>
                        <a:t>More than Rs 400 crores</a:t>
                      </a:r>
                    </a:p>
                  </a:txBody>
                  <a:tcPr/>
                </a:tc>
                <a:tc>
                  <a:txBody>
                    <a:bodyPr/>
                    <a:lstStyle/>
                    <a:p>
                      <a:r>
                        <a:rPr lang="en-US" sz="2400" dirty="0" smtClean="0"/>
                        <a:t>Two</a:t>
                      </a:r>
                    </a:p>
                    <a:p>
                      <a:r>
                        <a:rPr lang="en-US" sz="2400" dirty="0" smtClean="0"/>
                        <a:t>Three</a:t>
                      </a:r>
                    </a:p>
                    <a:p>
                      <a:r>
                        <a:rPr lang="en-US" sz="2400" dirty="0" smtClean="0"/>
                        <a:t>Four</a:t>
                      </a:r>
                    </a:p>
                    <a:p>
                      <a:endParaRPr lang="en-US" sz="2400" dirty="0" smtClean="0"/>
                    </a:p>
                    <a:p>
                      <a:r>
                        <a:rPr lang="en-US" sz="2400" dirty="0" smtClean="0"/>
                        <a:t>Five</a:t>
                      </a:r>
                    </a:p>
                    <a:p>
                      <a:endParaRPr lang="en-US" sz="2400" dirty="0" smtClean="0"/>
                    </a:p>
                    <a:p>
                      <a:r>
                        <a:rPr lang="en-US" sz="2400" dirty="0" smtClean="0"/>
                        <a:t>Five or more</a:t>
                      </a:r>
                      <a:endParaRPr lang="en-US" sz="2400" dirty="0"/>
                    </a:p>
                  </a:txBody>
                  <a:tcPr/>
                </a:tc>
              </a:tr>
            </a:tbl>
          </a:graphicData>
        </a:graphic>
      </p:graphicFrame>
    </p:spTree>
    <p:extLst>
      <p:ext uri="{BB962C8B-B14F-4D97-AF65-F5344CB8AC3E}">
        <p14:creationId xmlns:p14="http://schemas.microsoft.com/office/powerpoint/2010/main" val="4162979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6814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6425"/>
            <a:ext cx="7848600" cy="765175"/>
          </a:xfrm>
          <a:solidFill>
            <a:schemeClr val="accent1"/>
          </a:solidFill>
        </p:spPr>
        <p:txBody>
          <a:bodyPr>
            <a:normAutofit/>
          </a:bodyPr>
          <a:lstStyle/>
          <a:p>
            <a:r>
              <a:rPr lang="en-US" dirty="0" smtClean="0"/>
              <a:t>Merchant Bankers in India</a:t>
            </a:r>
            <a:endParaRPr lang="en-US" dirty="0"/>
          </a:p>
        </p:txBody>
      </p:sp>
      <p:sp>
        <p:nvSpPr>
          <p:cNvPr id="3" name="Subtitle 2"/>
          <p:cNvSpPr>
            <a:spLocks noGrp="1"/>
          </p:cNvSpPr>
          <p:nvPr>
            <p:ph type="subTitle" idx="1"/>
          </p:nvPr>
        </p:nvSpPr>
        <p:spPr>
          <a:xfrm>
            <a:off x="457200" y="1524000"/>
            <a:ext cx="8229600" cy="4114800"/>
          </a:xfrm>
          <a:solidFill>
            <a:schemeClr val="accent5">
              <a:lumMod val="40000"/>
              <a:lumOff val="60000"/>
            </a:schemeClr>
          </a:solidFill>
        </p:spPr>
        <p:txBody>
          <a:bodyPr>
            <a:normAutofit/>
          </a:bodyPr>
          <a:lstStyle/>
          <a:p>
            <a:pPr algn="just"/>
            <a:r>
              <a:rPr lang="en-US" dirty="0" smtClean="0">
                <a:solidFill>
                  <a:schemeClr val="tx1"/>
                </a:solidFill>
              </a:rPr>
              <a:t>Merchant Banking Services in India started in 1967 by National Grindlays Bank followed by Citi Bank in 1970. The State Bank of India was the first Indian commercial Bank to set up a separate merchant banking division in 1972.  </a:t>
            </a:r>
            <a:endParaRPr lang="en-US" dirty="0">
              <a:solidFill>
                <a:schemeClr val="tx1"/>
              </a:solidFill>
            </a:endParaRPr>
          </a:p>
        </p:txBody>
      </p:sp>
    </p:spTree>
    <p:extLst>
      <p:ext uri="{BB962C8B-B14F-4D97-AF65-F5344CB8AC3E}">
        <p14:creationId xmlns:p14="http://schemas.microsoft.com/office/powerpoint/2010/main" val="403501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Autofit/>
          </a:bodyPr>
          <a:lstStyle/>
          <a:p>
            <a:pPr algn="l"/>
            <a:r>
              <a:rPr lang="en-US" sz="2400" dirty="0" smtClean="0"/>
              <a:t>In India, there are Public Sector, private sector as well as foreign merchant bankers in the Merchant Banking industry.</a:t>
            </a:r>
            <a:br>
              <a:rPr lang="en-US" sz="2400" dirty="0" smtClean="0"/>
            </a:br>
            <a:endParaRPr lang="en-US" sz="2400" dirty="0"/>
          </a:p>
        </p:txBody>
      </p:sp>
      <p:sp>
        <p:nvSpPr>
          <p:cNvPr id="3" name="Content Placeholder 2"/>
          <p:cNvSpPr>
            <a:spLocks noGrp="1"/>
          </p:cNvSpPr>
          <p:nvPr>
            <p:ph idx="1"/>
          </p:nvPr>
        </p:nvSpPr>
        <p:spPr>
          <a:xfrm>
            <a:off x="381000" y="3124200"/>
            <a:ext cx="8305800" cy="3306763"/>
          </a:xfrm>
          <a:solidFill>
            <a:schemeClr val="accent5">
              <a:lumMod val="40000"/>
              <a:lumOff val="60000"/>
            </a:schemeClr>
          </a:solidFill>
        </p:spPr>
        <p:txBody>
          <a:bodyPr>
            <a:normAutofit/>
          </a:bodyPr>
          <a:lstStyle/>
          <a:p>
            <a:r>
              <a:rPr lang="en-US" dirty="0" smtClean="0"/>
              <a:t>SBI Capital Markets</a:t>
            </a:r>
          </a:p>
          <a:p>
            <a:r>
              <a:rPr lang="en-US" dirty="0" smtClean="0"/>
              <a:t>Punjab National Bank </a:t>
            </a:r>
          </a:p>
          <a:p>
            <a:r>
              <a:rPr lang="en-US" dirty="0" smtClean="0"/>
              <a:t>IFCI Financial Services</a:t>
            </a:r>
          </a:p>
          <a:p>
            <a:r>
              <a:rPr lang="en-US" dirty="0" smtClean="0"/>
              <a:t>Bank of Maharashtra</a:t>
            </a:r>
          </a:p>
          <a:p>
            <a:r>
              <a:rPr lang="en-US" dirty="0" smtClean="0"/>
              <a:t>Karur Vysya Bank Ltd </a:t>
            </a:r>
          </a:p>
          <a:p>
            <a:endParaRPr lang="en-US" dirty="0"/>
          </a:p>
        </p:txBody>
      </p:sp>
      <p:sp>
        <p:nvSpPr>
          <p:cNvPr id="4" name="Rectangle 3"/>
          <p:cNvSpPr/>
          <p:nvPr/>
        </p:nvSpPr>
        <p:spPr>
          <a:xfrm>
            <a:off x="533400" y="1818968"/>
            <a:ext cx="6870342" cy="707886"/>
          </a:xfrm>
          <a:prstGeom prst="rect">
            <a:avLst/>
          </a:prstGeom>
          <a:solidFill>
            <a:schemeClr val="accent1"/>
          </a:solidFill>
        </p:spPr>
        <p:txBody>
          <a:bodyPr wrap="none">
            <a:spAutoFit/>
          </a:bodyPr>
          <a:lstStyle/>
          <a:p>
            <a:pPr algn="ctr"/>
            <a:r>
              <a:rPr lang="en-US" sz="4000" b="1" dirty="0" smtClean="0"/>
              <a:t>Public</a:t>
            </a:r>
            <a:r>
              <a:rPr lang="en-US" b="1" dirty="0" smtClean="0"/>
              <a:t> </a:t>
            </a:r>
            <a:r>
              <a:rPr lang="en-US" sz="4000" b="1" dirty="0" smtClean="0"/>
              <a:t>Sector Merchant Bankers</a:t>
            </a:r>
          </a:p>
        </p:txBody>
      </p:sp>
    </p:spTree>
    <p:extLst>
      <p:ext uri="{BB962C8B-B14F-4D97-AF65-F5344CB8AC3E}">
        <p14:creationId xmlns:p14="http://schemas.microsoft.com/office/powerpoint/2010/main" val="356082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b="1" dirty="0" smtClean="0"/>
              <a:t>Private Sector Merchant Bankers</a:t>
            </a:r>
            <a:br>
              <a:rPr lang="en-US" b="1" dirty="0" smtClean="0"/>
            </a:br>
            <a:endParaRPr lang="en-US" dirty="0"/>
          </a:p>
        </p:txBody>
      </p:sp>
      <p:sp>
        <p:nvSpPr>
          <p:cNvPr id="3" name="Content Placeholder 2"/>
          <p:cNvSpPr>
            <a:spLocks noGrp="1"/>
          </p:cNvSpPr>
          <p:nvPr>
            <p:ph idx="1"/>
          </p:nvPr>
        </p:nvSpPr>
        <p:spPr>
          <a:xfrm>
            <a:off x="533400" y="1600200"/>
            <a:ext cx="8229600" cy="4525963"/>
          </a:xfrm>
          <a:solidFill>
            <a:schemeClr val="accent5">
              <a:lumMod val="40000"/>
              <a:lumOff val="60000"/>
            </a:schemeClr>
          </a:solidFill>
        </p:spPr>
        <p:txBody>
          <a:bodyPr/>
          <a:lstStyle/>
          <a:p>
            <a:r>
              <a:rPr lang="en-US" dirty="0" smtClean="0"/>
              <a:t>ICICI Securities</a:t>
            </a:r>
          </a:p>
          <a:p>
            <a:r>
              <a:rPr lang="en-US" dirty="0" smtClean="0"/>
              <a:t>YES Securities(India)</a:t>
            </a:r>
          </a:p>
          <a:p>
            <a:r>
              <a:rPr lang="en-US" dirty="0" smtClean="0"/>
              <a:t>Axis Bank</a:t>
            </a:r>
          </a:p>
          <a:p>
            <a:r>
              <a:rPr lang="en-US" dirty="0" smtClean="0"/>
              <a:t>Tata Capital markets</a:t>
            </a:r>
          </a:p>
          <a:p>
            <a:r>
              <a:rPr lang="en-US" dirty="0" smtClean="0"/>
              <a:t>Reliance Securities</a:t>
            </a:r>
            <a:endParaRPr lang="en-US" dirty="0"/>
          </a:p>
        </p:txBody>
      </p:sp>
    </p:spTree>
    <p:extLst>
      <p:ext uri="{BB962C8B-B14F-4D97-AF65-F5344CB8AC3E}">
        <p14:creationId xmlns:p14="http://schemas.microsoft.com/office/powerpoint/2010/main" val="338450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b="1" dirty="0" smtClean="0"/>
              <a:t>Foreign merchant Bankers</a:t>
            </a:r>
            <a:br>
              <a:rPr lang="en-US" b="1" dirty="0" smtClean="0"/>
            </a:br>
            <a:endParaRPr lang="en-US" dirty="0"/>
          </a:p>
        </p:txBody>
      </p:sp>
      <p:sp>
        <p:nvSpPr>
          <p:cNvPr id="3" name="Content Placeholder 2"/>
          <p:cNvSpPr>
            <a:spLocks noGrp="1"/>
          </p:cNvSpPr>
          <p:nvPr>
            <p:ph idx="1"/>
          </p:nvPr>
        </p:nvSpPr>
        <p:spPr>
          <a:solidFill>
            <a:schemeClr val="accent5">
              <a:lumMod val="40000"/>
              <a:lumOff val="60000"/>
            </a:schemeClr>
          </a:solidFill>
        </p:spPr>
        <p:txBody>
          <a:bodyPr/>
          <a:lstStyle/>
          <a:p>
            <a:r>
              <a:rPr lang="en-US" dirty="0" smtClean="0"/>
              <a:t>Goldman Sachs(India) Securities</a:t>
            </a:r>
          </a:p>
          <a:p>
            <a:r>
              <a:rPr lang="en-US" dirty="0" smtClean="0"/>
              <a:t>Morgan Stanley India</a:t>
            </a:r>
          </a:p>
          <a:p>
            <a:r>
              <a:rPr lang="en-US" dirty="0" smtClean="0"/>
              <a:t>Barclays Securities(India)</a:t>
            </a:r>
          </a:p>
          <a:p>
            <a:r>
              <a:rPr lang="en-US" dirty="0" smtClean="0"/>
              <a:t>DSP Merrill Lynch</a:t>
            </a:r>
          </a:p>
          <a:p>
            <a:r>
              <a:rPr lang="en-US" dirty="0" smtClean="0"/>
              <a:t>Citigroup Global Markets India</a:t>
            </a:r>
            <a:endParaRPr lang="en-US" dirty="0"/>
          </a:p>
        </p:txBody>
      </p:sp>
    </p:spTree>
    <p:extLst>
      <p:ext uri="{BB962C8B-B14F-4D97-AF65-F5344CB8AC3E}">
        <p14:creationId xmlns:p14="http://schemas.microsoft.com/office/powerpoint/2010/main" val="330087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pPr algn="l"/>
            <a:r>
              <a:rPr lang="en-US" sz="3600" dirty="0" smtClean="0"/>
              <a:t/>
            </a:r>
            <a:br>
              <a:rPr lang="en-US" sz="3600" dirty="0" smtClean="0"/>
            </a:br>
            <a:r>
              <a:rPr lang="en-US" sz="3600" dirty="0" smtClean="0"/>
              <a:t>In IRCTC IPO, following were the Merchant Bankers: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030" name="Picture 6" descr="C:\Users\computer-pc\Desktop\20200328_122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962400"/>
            <a:ext cx="4648200" cy="94773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computer-pc\Desktop\20200328_1223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759468"/>
            <a:ext cx="3976687" cy="105283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computer-pc\Desktop\20200328_12244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029200"/>
            <a:ext cx="3886200" cy="117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496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SBI Cards IPO, following were the Merchant Bankers:</a:t>
            </a:r>
          </a:p>
          <a:p>
            <a:endParaRPr lang="en-US" dirty="0"/>
          </a:p>
        </p:txBody>
      </p:sp>
      <p:pic>
        <p:nvPicPr>
          <p:cNvPr id="2050" name="Picture 2" descr="C:\Users\computer-pc\Desktop\20200328_1235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048" y="2743200"/>
            <a:ext cx="2690352" cy="9048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computer-pc\Desktop\20200328_1236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4114800"/>
            <a:ext cx="2743201" cy="6762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computer-pc\Desktop\20200328_12374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948" y="5486400"/>
            <a:ext cx="2728452" cy="7143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computer-pc\Desktop\20200328_12371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2773004"/>
            <a:ext cx="2967036" cy="8382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computer-pc\Desktop\20200328_123404.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799" y="3900487"/>
            <a:ext cx="2967037" cy="945539"/>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computer-pc\Desktop\20200328_12350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799" y="5241905"/>
            <a:ext cx="2967037" cy="924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4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Merchant Bankers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877681009"/>
              </p:ext>
            </p:extLst>
          </p:nvPr>
        </p:nvGraphicFramePr>
        <p:xfrm>
          <a:off x="685800" y="1600200"/>
          <a:ext cx="7696200" cy="4648200"/>
        </p:xfrm>
        <a:graphic>
          <a:graphicData uri="http://schemas.openxmlformats.org/drawingml/2006/table">
            <a:tbl>
              <a:tblPr firstRow="1" bandRow="1">
                <a:tableStyleId>{5C22544A-7EE6-4342-B048-85BDC9FD1C3A}</a:tableStyleId>
              </a:tblPr>
              <a:tblGrid>
                <a:gridCol w="1447800"/>
                <a:gridCol w="3683000"/>
                <a:gridCol w="2565400"/>
              </a:tblGrid>
              <a:tr h="1019525">
                <a:tc>
                  <a:txBody>
                    <a:bodyPr/>
                    <a:lstStyle/>
                    <a:p>
                      <a:pPr algn="l" fontAlgn="b"/>
                      <a:r>
                        <a:rPr lang="en-US" sz="2800" b="1" i="0" u="none" strike="noStrike" dirty="0">
                          <a:solidFill>
                            <a:srgbClr val="000000"/>
                          </a:solidFill>
                          <a:effectLst/>
                          <a:latin typeface="Calibri"/>
                        </a:rPr>
                        <a:t>Category</a:t>
                      </a:r>
                    </a:p>
                  </a:txBody>
                  <a:tcPr marL="9525" marR="9525" marT="9525" marB="0" anchor="b"/>
                </a:tc>
                <a:tc>
                  <a:txBody>
                    <a:bodyPr/>
                    <a:lstStyle/>
                    <a:p>
                      <a:pPr algn="l" fontAlgn="b"/>
                      <a:r>
                        <a:rPr lang="en-US" sz="2800" b="1" i="0" u="none" strike="noStrike" dirty="0">
                          <a:solidFill>
                            <a:srgbClr val="000000"/>
                          </a:solidFill>
                          <a:effectLst/>
                          <a:latin typeface="Calibri"/>
                        </a:rPr>
                        <a:t>Activities</a:t>
                      </a:r>
                    </a:p>
                  </a:txBody>
                  <a:tcPr marL="9525" marR="9525" marT="9525" marB="0" anchor="b"/>
                </a:tc>
                <a:tc>
                  <a:txBody>
                    <a:bodyPr/>
                    <a:lstStyle/>
                    <a:p>
                      <a:pPr algn="l" fontAlgn="b"/>
                      <a:r>
                        <a:rPr lang="en-US" sz="2800" b="1" i="0" u="none" strike="noStrike" dirty="0">
                          <a:solidFill>
                            <a:srgbClr val="000000"/>
                          </a:solidFill>
                          <a:effectLst/>
                          <a:latin typeface="Calibri"/>
                        </a:rPr>
                        <a:t>Minimum</a:t>
                      </a:r>
                      <a:r>
                        <a:rPr lang="en-US" sz="1600" b="0" i="0" u="none" strike="noStrike" dirty="0">
                          <a:solidFill>
                            <a:srgbClr val="000000"/>
                          </a:solidFill>
                          <a:effectLst/>
                          <a:latin typeface="Calibri"/>
                        </a:rPr>
                        <a:t> </a:t>
                      </a:r>
                      <a:r>
                        <a:rPr lang="en-US" sz="2800" b="1" i="0" u="none" strike="noStrike" dirty="0">
                          <a:solidFill>
                            <a:srgbClr val="000000"/>
                          </a:solidFill>
                          <a:effectLst/>
                          <a:latin typeface="Calibri"/>
                        </a:rPr>
                        <a:t>Net</a:t>
                      </a:r>
                      <a:r>
                        <a:rPr lang="en-US" sz="1600" b="0" i="0" u="none" strike="noStrike" dirty="0">
                          <a:solidFill>
                            <a:srgbClr val="000000"/>
                          </a:solidFill>
                          <a:effectLst/>
                          <a:latin typeface="Calibri"/>
                        </a:rPr>
                        <a:t> </a:t>
                      </a:r>
                      <a:r>
                        <a:rPr lang="en-US" sz="2800" b="1" i="0" u="none" strike="noStrike" dirty="0">
                          <a:solidFill>
                            <a:srgbClr val="000000"/>
                          </a:solidFill>
                          <a:effectLst/>
                          <a:latin typeface="Calibri"/>
                        </a:rPr>
                        <a:t>Worth</a:t>
                      </a:r>
                    </a:p>
                  </a:txBody>
                  <a:tcPr marL="9525" marR="9525" marT="9525" marB="0" anchor="b"/>
                </a:tc>
              </a:tr>
              <a:tr h="3628675">
                <a:tc>
                  <a:txBody>
                    <a:bodyPr/>
                    <a:lstStyle/>
                    <a:p>
                      <a:pPr algn="ctr" fontAlgn="ctr"/>
                      <a:r>
                        <a:rPr lang="en-US" sz="2000" b="0" i="0" u="none" strike="noStrike" dirty="0">
                          <a:solidFill>
                            <a:srgbClr val="000000"/>
                          </a:solidFill>
                          <a:effectLst/>
                          <a:latin typeface="Calibri"/>
                        </a:rPr>
                        <a:t>Category I</a:t>
                      </a:r>
                    </a:p>
                  </a:txBody>
                  <a:tcPr marL="9525" marR="9525" marT="9525" marB="0" anchor="ctr"/>
                </a:tc>
                <a:tc>
                  <a:txBody>
                    <a:bodyPr/>
                    <a:lstStyle/>
                    <a:p>
                      <a:pPr marL="457200" indent="-457200" algn="l" fontAlgn="b">
                        <a:buFont typeface="Arial" panose="020B0604020202020204" pitchFamily="34" charset="0"/>
                        <a:buAutoNum type="arabicPeriod"/>
                      </a:pPr>
                      <a:r>
                        <a:rPr lang="en-US" sz="2000" b="1" i="0" u="none" strike="noStrike" dirty="0" smtClean="0">
                          <a:solidFill>
                            <a:srgbClr val="000000"/>
                          </a:solidFill>
                          <a:effectLst/>
                          <a:latin typeface="Calibri"/>
                        </a:rPr>
                        <a:t>Merchant </a:t>
                      </a:r>
                      <a:r>
                        <a:rPr lang="en-US" sz="2000" b="1" i="0" u="none" strike="noStrike" dirty="0">
                          <a:solidFill>
                            <a:srgbClr val="000000"/>
                          </a:solidFill>
                          <a:effectLst/>
                          <a:latin typeface="Calibri"/>
                        </a:rPr>
                        <a:t>Bankers can act as </a:t>
                      </a:r>
                      <a:r>
                        <a:rPr lang="en-US" sz="2000" b="0" i="0" u="none" strike="noStrike" dirty="0">
                          <a:solidFill>
                            <a:srgbClr val="000000"/>
                          </a:solidFill>
                          <a:effectLst/>
                          <a:latin typeface="Calibri"/>
                        </a:rPr>
                        <a:t/>
                      </a:r>
                      <a:br>
                        <a:rPr lang="en-US" sz="2000" b="0" i="0" u="none" strike="noStrike" dirty="0">
                          <a:solidFill>
                            <a:srgbClr val="000000"/>
                          </a:solidFill>
                          <a:effectLst/>
                          <a:latin typeface="Calibri"/>
                        </a:rPr>
                      </a:br>
                      <a:r>
                        <a:rPr lang="en-US" sz="2000" b="1" i="0" u="none" strike="noStrike" dirty="0" smtClean="0">
                          <a:solidFill>
                            <a:srgbClr val="000000"/>
                          </a:solidFill>
                          <a:effectLst/>
                          <a:latin typeface="Calibri"/>
                        </a:rPr>
                        <a:t>&gt;</a:t>
                      </a:r>
                      <a:r>
                        <a:rPr lang="en-US" sz="2000" b="0" i="0" u="none" strike="noStrike" dirty="0" smtClean="0">
                          <a:solidFill>
                            <a:srgbClr val="000000"/>
                          </a:solidFill>
                          <a:effectLst/>
                          <a:latin typeface="Calibri"/>
                        </a:rPr>
                        <a:t> Issue </a:t>
                      </a:r>
                      <a:r>
                        <a:rPr lang="en-US" sz="2000" b="0" i="0" u="none" strike="noStrike" dirty="0">
                          <a:solidFill>
                            <a:srgbClr val="000000"/>
                          </a:solidFill>
                          <a:effectLst/>
                          <a:latin typeface="Calibri"/>
                        </a:rPr>
                        <a:t>Managers</a:t>
                      </a:r>
                      <a:br>
                        <a:rPr lang="en-US" sz="2000" b="0" i="0" u="none" strike="noStrike" dirty="0">
                          <a:solidFill>
                            <a:srgbClr val="000000"/>
                          </a:solidFill>
                          <a:effectLst/>
                          <a:latin typeface="Calibri"/>
                        </a:rPr>
                      </a:br>
                      <a:r>
                        <a:rPr lang="en-US" sz="2000" b="1" i="0" u="none" strike="noStrike" dirty="0" smtClean="0">
                          <a:solidFill>
                            <a:srgbClr val="000000"/>
                          </a:solidFill>
                          <a:effectLst/>
                          <a:latin typeface="Calibri"/>
                        </a:rPr>
                        <a:t>&gt; </a:t>
                      </a:r>
                      <a:r>
                        <a:rPr lang="en-US" sz="2000" b="0" i="0" u="none" strike="noStrike" dirty="0" smtClean="0">
                          <a:solidFill>
                            <a:srgbClr val="000000"/>
                          </a:solidFill>
                          <a:effectLst/>
                          <a:latin typeface="Calibri"/>
                        </a:rPr>
                        <a:t>Advisor</a:t>
                      </a:r>
                      <a:r>
                        <a:rPr lang="en-US" sz="2000" b="0" i="0" u="none" strike="noStrike" dirty="0">
                          <a:solidFill>
                            <a:srgbClr val="000000"/>
                          </a:solidFill>
                          <a:effectLst/>
                          <a:latin typeface="Calibri"/>
                        </a:rPr>
                        <a:t/>
                      </a:r>
                      <a:br>
                        <a:rPr lang="en-US" sz="2000" b="0" i="0" u="none" strike="noStrike" dirty="0">
                          <a:solidFill>
                            <a:srgbClr val="000000"/>
                          </a:solidFill>
                          <a:effectLst/>
                          <a:latin typeface="Calibri"/>
                        </a:rPr>
                      </a:br>
                      <a:r>
                        <a:rPr lang="en-US" sz="2000" b="1" i="0" u="none" strike="noStrike" dirty="0" smtClean="0">
                          <a:solidFill>
                            <a:srgbClr val="000000"/>
                          </a:solidFill>
                          <a:effectLst/>
                          <a:latin typeface="Calibri"/>
                        </a:rPr>
                        <a:t>&gt; </a:t>
                      </a:r>
                      <a:r>
                        <a:rPr lang="en-US" sz="2000" b="0" i="0" u="none" strike="noStrike" dirty="0" smtClean="0">
                          <a:solidFill>
                            <a:srgbClr val="000000"/>
                          </a:solidFill>
                          <a:effectLst/>
                          <a:latin typeface="Calibri"/>
                        </a:rPr>
                        <a:t>Consultant</a:t>
                      </a:r>
                      <a:r>
                        <a:rPr lang="en-US" sz="2000" b="0" i="0" u="none" strike="noStrike" dirty="0">
                          <a:solidFill>
                            <a:srgbClr val="000000"/>
                          </a:solidFill>
                          <a:effectLst/>
                          <a:latin typeface="Calibri"/>
                        </a:rPr>
                        <a:t/>
                      </a:r>
                      <a:br>
                        <a:rPr lang="en-US" sz="2000" b="0" i="0" u="none" strike="noStrike" dirty="0">
                          <a:solidFill>
                            <a:srgbClr val="000000"/>
                          </a:solidFill>
                          <a:effectLst/>
                          <a:latin typeface="Calibri"/>
                        </a:rPr>
                      </a:br>
                      <a:r>
                        <a:rPr lang="en-US" sz="2000" b="1" i="0" u="none" strike="noStrike" dirty="0" smtClean="0">
                          <a:solidFill>
                            <a:srgbClr val="000000"/>
                          </a:solidFill>
                          <a:effectLst/>
                          <a:latin typeface="Calibri"/>
                        </a:rPr>
                        <a:t>&gt; </a:t>
                      </a:r>
                      <a:r>
                        <a:rPr lang="en-US" sz="2000" b="0" i="0" u="none" strike="noStrike" dirty="0" smtClean="0">
                          <a:solidFill>
                            <a:srgbClr val="000000"/>
                          </a:solidFill>
                          <a:effectLst/>
                          <a:latin typeface="Calibri"/>
                        </a:rPr>
                        <a:t>Underwriter</a:t>
                      </a:r>
                      <a:r>
                        <a:rPr lang="en-US" sz="2000" b="0" i="0" u="none" strike="noStrike" dirty="0">
                          <a:solidFill>
                            <a:srgbClr val="000000"/>
                          </a:solidFill>
                          <a:effectLst/>
                          <a:latin typeface="Calibri"/>
                        </a:rPr>
                        <a:t/>
                      </a:r>
                      <a:br>
                        <a:rPr lang="en-US" sz="2000" b="0" i="0" u="none" strike="noStrike" dirty="0">
                          <a:solidFill>
                            <a:srgbClr val="000000"/>
                          </a:solidFill>
                          <a:effectLst/>
                          <a:latin typeface="Calibri"/>
                        </a:rPr>
                      </a:br>
                      <a:r>
                        <a:rPr lang="en-US" sz="2000" b="1" i="0" u="none" strike="noStrike" dirty="0" smtClean="0">
                          <a:solidFill>
                            <a:srgbClr val="000000"/>
                          </a:solidFill>
                          <a:effectLst/>
                          <a:latin typeface="Calibri"/>
                        </a:rPr>
                        <a:t>&gt; </a:t>
                      </a:r>
                      <a:r>
                        <a:rPr lang="en-US" sz="2000" b="0" i="0" u="none" strike="noStrike" dirty="0" smtClean="0">
                          <a:solidFill>
                            <a:srgbClr val="000000"/>
                          </a:solidFill>
                          <a:effectLst/>
                          <a:latin typeface="Calibri"/>
                        </a:rPr>
                        <a:t>Portfolio manager.</a:t>
                      </a:r>
                    </a:p>
                    <a:p>
                      <a:pPr marL="457200" indent="-457200" algn="l" fontAlgn="b">
                        <a:buFont typeface="+mj-lt"/>
                        <a:buAutoNum type="arabicPeriod"/>
                      </a:pPr>
                      <a:r>
                        <a:rPr lang="en-US" sz="2000" b="1" i="0" u="none" strike="noStrike" dirty="0" smtClean="0">
                          <a:solidFill>
                            <a:srgbClr val="000000"/>
                          </a:solidFill>
                          <a:effectLst/>
                          <a:latin typeface="Calibri"/>
                        </a:rPr>
                        <a:t>They </a:t>
                      </a:r>
                      <a:r>
                        <a:rPr lang="en-US" sz="2000" b="1" i="0" u="none" strike="noStrike" dirty="0">
                          <a:solidFill>
                            <a:srgbClr val="000000"/>
                          </a:solidFill>
                          <a:effectLst/>
                          <a:latin typeface="Calibri"/>
                        </a:rPr>
                        <a:t>carry out the activity of </a:t>
                      </a:r>
                      <a:r>
                        <a:rPr lang="en-US" sz="2000" b="0" i="0" u="none" strike="noStrike" dirty="0">
                          <a:solidFill>
                            <a:srgbClr val="000000"/>
                          </a:solidFill>
                          <a:effectLst/>
                          <a:latin typeface="Calibri"/>
                        </a:rPr>
                        <a:t/>
                      </a:r>
                      <a:br>
                        <a:rPr lang="en-US" sz="2000" b="0" i="0" u="none" strike="noStrike" dirty="0">
                          <a:solidFill>
                            <a:srgbClr val="000000"/>
                          </a:solidFill>
                          <a:effectLst/>
                          <a:latin typeface="Calibri"/>
                        </a:rPr>
                      </a:br>
                      <a:r>
                        <a:rPr lang="en-US" sz="2000" b="1" i="0" u="none" strike="noStrike" dirty="0" smtClean="0">
                          <a:solidFill>
                            <a:srgbClr val="000000"/>
                          </a:solidFill>
                          <a:effectLst/>
                          <a:latin typeface="Calibri"/>
                        </a:rPr>
                        <a:t>&gt; </a:t>
                      </a:r>
                      <a:r>
                        <a:rPr lang="en-US" sz="2000" b="0" i="0" u="none" strike="noStrike" dirty="0" smtClean="0">
                          <a:solidFill>
                            <a:srgbClr val="000000"/>
                          </a:solidFill>
                          <a:effectLst/>
                          <a:latin typeface="Calibri"/>
                        </a:rPr>
                        <a:t>issue management,</a:t>
                      </a:r>
                      <a:r>
                        <a:rPr lang="en-US" sz="2000" b="1" i="0" u="none" strike="noStrike" baseline="0" dirty="0" smtClean="0">
                          <a:solidFill>
                            <a:srgbClr val="000000"/>
                          </a:solidFill>
                          <a:effectLst/>
                          <a:latin typeface="Calibri"/>
                        </a:rPr>
                        <a:t>      &gt;</a:t>
                      </a:r>
                      <a:r>
                        <a:rPr lang="en-US" sz="2000" b="0" i="0" u="none" strike="noStrike" dirty="0" smtClean="0">
                          <a:solidFill>
                            <a:srgbClr val="000000"/>
                          </a:solidFill>
                          <a:effectLst/>
                          <a:latin typeface="Calibri"/>
                        </a:rPr>
                        <a:t>preparation </a:t>
                      </a:r>
                      <a:r>
                        <a:rPr lang="en-US" sz="2000" b="0" i="0" u="none" strike="noStrike" dirty="0">
                          <a:solidFill>
                            <a:srgbClr val="000000"/>
                          </a:solidFill>
                          <a:effectLst/>
                          <a:latin typeface="Calibri"/>
                        </a:rPr>
                        <a:t>of Prospectus</a:t>
                      </a:r>
                      <a:r>
                        <a:rPr lang="en-US" sz="2000" b="0" i="0" u="none" strike="noStrike" dirty="0" smtClean="0">
                          <a:solidFill>
                            <a:srgbClr val="000000"/>
                          </a:solidFill>
                          <a:effectLst/>
                          <a:latin typeface="Calibri"/>
                        </a:rPr>
                        <a:t>,   </a:t>
                      </a:r>
                      <a:r>
                        <a:rPr lang="en-US" sz="2000" b="0" i="0" u="none" strike="noStrike" dirty="0">
                          <a:solidFill>
                            <a:srgbClr val="000000"/>
                          </a:solidFill>
                          <a:effectLst/>
                          <a:latin typeface="Calibri"/>
                        </a:rPr>
                        <a:t/>
                      </a:r>
                      <a:br>
                        <a:rPr lang="en-US" sz="2000" b="0" i="0" u="none" strike="noStrike" dirty="0">
                          <a:solidFill>
                            <a:srgbClr val="000000"/>
                          </a:solidFill>
                          <a:effectLst/>
                          <a:latin typeface="Calibri"/>
                        </a:rPr>
                      </a:br>
                      <a:r>
                        <a:rPr lang="en-US" sz="2000" b="1" i="0" u="none" strike="noStrike" dirty="0" smtClean="0">
                          <a:solidFill>
                            <a:srgbClr val="000000"/>
                          </a:solidFill>
                          <a:effectLst/>
                          <a:latin typeface="Calibri"/>
                        </a:rPr>
                        <a:t>&gt; </a:t>
                      </a:r>
                      <a:r>
                        <a:rPr lang="en-US" sz="2000" b="0" i="0" u="none" strike="noStrike" dirty="0" smtClean="0">
                          <a:solidFill>
                            <a:srgbClr val="000000"/>
                          </a:solidFill>
                          <a:effectLst/>
                          <a:latin typeface="Calibri"/>
                        </a:rPr>
                        <a:t>determining </a:t>
                      </a:r>
                      <a:r>
                        <a:rPr lang="en-US" sz="2000" b="0" i="0" u="none" strike="noStrike" dirty="0">
                          <a:solidFill>
                            <a:srgbClr val="000000"/>
                          </a:solidFill>
                          <a:effectLst/>
                          <a:latin typeface="Calibri"/>
                        </a:rPr>
                        <a:t>financial </a:t>
                      </a:r>
                      <a:r>
                        <a:rPr lang="en-US" sz="2000" b="0" i="0" u="none" strike="noStrike" dirty="0" smtClean="0">
                          <a:solidFill>
                            <a:srgbClr val="000000"/>
                          </a:solidFill>
                          <a:effectLst/>
                          <a:latin typeface="Calibri"/>
                        </a:rPr>
                        <a:t>        structure</a:t>
                      </a:r>
                      <a:endParaRPr lang="en-US" sz="2000" b="0" i="0" u="none" strike="noStrike" dirty="0">
                        <a:solidFill>
                          <a:srgbClr val="000000"/>
                        </a:solidFill>
                        <a:effectLst/>
                        <a:latin typeface="Calibri"/>
                      </a:endParaRPr>
                    </a:p>
                  </a:txBody>
                  <a:tcPr marL="9525" marR="9525" marT="9525" marB="0" anchor="b"/>
                </a:tc>
                <a:tc>
                  <a:txBody>
                    <a:bodyPr/>
                    <a:lstStyle/>
                    <a:p>
                      <a:pPr algn="ctr" fontAlgn="ctr"/>
                      <a:r>
                        <a:rPr lang="en-US" sz="2000" b="0" i="0" u="none" strike="noStrike" dirty="0">
                          <a:solidFill>
                            <a:srgbClr val="000000"/>
                          </a:solidFill>
                          <a:effectLst/>
                          <a:latin typeface="Calibri"/>
                        </a:rPr>
                        <a:t>Rs 5 Crores</a:t>
                      </a:r>
                    </a:p>
                  </a:txBody>
                  <a:tcPr marL="9525" marR="9525" marT="9525" marB="0" anchor="ctr"/>
                </a:tc>
              </a:tr>
            </a:tbl>
          </a:graphicData>
        </a:graphic>
      </p:graphicFrame>
    </p:spTree>
    <p:extLst>
      <p:ext uri="{BB962C8B-B14F-4D97-AF65-F5344CB8AC3E}">
        <p14:creationId xmlns:p14="http://schemas.microsoft.com/office/powerpoint/2010/main" val="70279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Categories of Merchant Bankers</a:t>
            </a:r>
            <a:r>
              <a:rPr lang="en-US" dirty="0" smtClean="0"/>
              <a:t>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7409991"/>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2743200"/>
                <a:gridCol w="2743200"/>
                <a:gridCol w="2743200"/>
              </a:tblGrid>
              <a:tr h="2104917">
                <a:tc>
                  <a:txBody>
                    <a:bodyPr/>
                    <a:lstStyle/>
                    <a:p>
                      <a:pPr algn="l" fontAlgn="ctr"/>
                      <a:r>
                        <a:rPr lang="en-US" sz="1600" b="0" i="0" u="none" strike="noStrike" dirty="0">
                          <a:solidFill>
                            <a:srgbClr val="000000"/>
                          </a:solidFill>
                          <a:effectLst/>
                          <a:latin typeface="Calibri"/>
                        </a:rPr>
                        <a:t>Category II</a:t>
                      </a:r>
                    </a:p>
                  </a:txBody>
                  <a:tcPr marL="9525" marR="9525" marT="9525" marB="0" anchor="ctr">
                    <a:solidFill>
                      <a:schemeClr val="tx2">
                        <a:lumMod val="20000"/>
                        <a:lumOff val="80000"/>
                      </a:schemeClr>
                    </a:solidFill>
                  </a:tcPr>
                </a:tc>
                <a:tc>
                  <a:txBody>
                    <a:bodyPr/>
                    <a:lstStyle/>
                    <a:p>
                      <a:pPr algn="l" fontAlgn="b"/>
                      <a:r>
                        <a:rPr lang="en-US" sz="1600" b="0" i="0" u="none" strike="noStrike" dirty="0">
                          <a:solidFill>
                            <a:srgbClr val="000000"/>
                          </a:solidFill>
                          <a:effectLst/>
                          <a:latin typeface="Calibri"/>
                        </a:rPr>
                        <a:t>Such Merchant Bankers can act as an</a:t>
                      </a:r>
                      <a:br>
                        <a:rPr lang="en-US" sz="1600" b="0" i="0" u="none" strike="noStrike" dirty="0">
                          <a:solidFill>
                            <a:srgbClr val="000000"/>
                          </a:solidFill>
                          <a:effectLst/>
                          <a:latin typeface="Calibri"/>
                        </a:rPr>
                      </a:br>
                      <a:r>
                        <a:rPr lang="en-US" sz="1600" b="0" i="0" u="none" strike="noStrike" dirty="0">
                          <a:solidFill>
                            <a:srgbClr val="000000"/>
                          </a:solidFill>
                          <a:effectLst/>
                          <a:latin typeface="Calibri"/>
                        </a:rPr>
                        <a:t>Underwriter,</a:t>
                      </a:r>
                      <a:br>
                        <a:rPr lang="en-US" sz="1600" b="0" i="0" u="none" strike="noStrike" dirty="0">
                          <a:solidFill>
                            <a:srgbClr val="000000"/>
                          </a:solidFill>
                          <a:effectLst/>
                          <a:latin typeface="Calibri"/>
                        </a:rPr>
                      </a:br>
                      <a:r>
                        <a:rPr lang="en-US" sz="1600" b="0" i="0" u="none" strike="noStrike" dirty="0">
                          <a:solidFill>
                            <a:srgbClr val="000000"/>
                          </a:solidFill>
                          <a:effectLst/>
                          <a:latin typeface="Calibri"/>
                        </a:rPr>
                        <a:t>advisor, </a:t>
                      </a:r>
                      <a:br>
                        <a:rPr lang="en-US" sz="1600" b="0" i="0" u="none" strike="noStrike" dirty="0">
                          <a:solidFill>
                            <a:srgbClr val="000000"/>
                          </a:solidFill>
                          <a:effectLst/>
                          <a:latin typeface="Calibri"/>
                        </a:rPr>
                      </a:br>
                      <a:r>
                        <a:rPr lang="en-US" sz="1600" b="0" i="0" u="none" strike="noStrike" dirty="0">
                          <a:solidFill>
                            <a:srgbClr val="000000"/>
                          </a:solidFill>
                          <a:effectLst/>
                          <a:latin typeface="Calibri"/>
                        </a:rPr>
                        <a:t>consultant and </a:t>
                      </a:r>
                      <a:br>
                        <a:rPr lang="en-US" sz="1600" b="0" i="0" u="none" strike="noStrike" dirty="0">
                          <a:solidFill>
                            <a:srgbClr val="000000"/>
                          </a:solidFill>
                          <a:effectLst/>
                          <a:latin typeface="Calibri"/>
                        </a:rPr>
                      </a:br>
                      <a:r>
                        <a:rPr lang="en-US" sz="1600" b="0" i="0" u="none" strike="noStrike" dirty="0">
                          <a:solidFill>
                            <a:srgbClr val="000000"/>
                          </a:solidFill>
                          <a:effectLst/>
                          <a:latin typeface="Calibri"/>
                        </a:rPr>
                        <a:t>portfolio manager.</a:t>
                      </a:r>
                    </a:p>
                  </a:txBody>
                  <a:tcPr marL="9525" marR="9525" marT="9525" marB="0" anchor="b">
                    <a:solidFill>
                      <a:schemeClr val="tx2">
                        <a:lumMod val="20000"/>
                        <a:lumOff val="80000"/>
                      </a:schemeClr>
                    </a:solidFill>
                  </a:tcPr>
                </a:tc>
                <a:tc>
                  <a:txBody>
                    <a:bodyPr/>
                    <a:lstStyle/>
                    <a:p>
                      <a:pPr algn="ctr" fontAlgn="ctr"/>
                      <a:r>
                        <a:rPr lang="en-US" sz="1600" b="0" i="0" u="none" strike="noStrike" dirty="0">
                          <a:solidFill>
                            <a:srgbClr val="000000"/>
                          </a:solidFill>
                          <a:effectLst/>
                          <a:latin typeface="Calibri"/>
                        </a:rPr>
                        <a:t>Rs 50Lakhs</a:t>
                      </a:r>
                    </a:p>
                  </a:txBody>
                  <a:tcPr marL="9525" marR="9525" marT="9525" marB="0" anchor="ctr">
                    <a:solidFill>
                      <a:schemeClr val="tx2">
                        <a:lumMod val="20000"/>
                        <a:lumOff val="80000"/>
                      </a:schemeClr>
                    </a:solidFill>
                  </a:tcPr>
                </a:tc>
              </a:tr>
              <a:tr h="1407817">
                <a:tc>
                  <a:txBody>
                    <a:bodyPr/>
                    <a:lstStyle/>
                    <a:p>
                      <a:pPr algn="l" fontAlgn="ctr"/>
                      <a:r>
                        <a:rPr lang="en-US" sz="1600" b="0" i="0" u="none" strike="noStrike" dirty="0">
                          <a:solidFill>
                            <a:srgbClr val="000000"/>
                          </a:solidFill>
                          <a:effectLst/>
                          <a:latin typeface="Calibri"/>
                        </a:rPr>
                        <a:t>Category III</a:t>
                      </a:r>
                    </a:p>
                  </a:txBody>
                  <a:tcPr marL="9525" marR="9525" marT="9525" marB="0" anchor="ctr">
                    <a:solidFill>
                      <a:srgbClr val="0070C0"/>
                    </a:solidFill>
                  </a:tcPr>
                </a:tc>
                <a:tc>
                  <a:txBody>
                    <a:bodyPr/>
                    <a:lstStyle/>
                    <a:p>
                      <a:pPr algn="l" fontAlgn="b"/>
                      <a:r>
                        <a:rPr lang="en-US" sz="1600" b="0" i="0" u="none" strike="noStrike" dirty="0">
                          <a:solidFill>
                            <a:srgbClr val="000000"/>
                          </a:solidFill>
                          <a:effectLst/>
                          <a:latin typeface="Calibri"/>
                        </a:rPr>
                        <a:t>They are </a:t>
                      </a:r>
                      <a:r>
                        <a:rPr lang="en-US" sz="1600" b="0" i="0" u="none" strike="noStrike" dirty="0" smtClean="0">
                          <a:solidFill>
                            <a:srgbClr val="000000"/>
                          </a:solidFill>
                          <a:effectLst/>
                          <a:latin typeface="Calibri"/>
                        </a:rPr>
                        <a:t>allowed </a:t>
                      </a:r>
                      <a:r>
                        <a:rPr lang="en-US" sz="1600" b="0" i="0" u="none" strike="noStrike" dirty="0">
                          <a:solidFill>
                            <a:srgbClr val="000000"/>
                          </a:solidFill>
                          <a:effectLst/>
                          <a:latin typeface="Calibri"/>
                        </a:rPr>
                        <a:t>to act as </a:t>
                      </a:r>
                      <a:br>
                        <a:rPr lang="en-US" sz="1600" b="0" i="0" u="none" strike="noStrike" dirty="0">
                          <a:solidFill>
                            <a:srgbClr val="000000"/>
                          </a:solidFill>
                          <a:effectLst/>
                          <a:latin typeface="Calibri"/>
                        </a:rPr>
                      </a:br>
                      <a:r>
                        <a:rPr lang="en-US" sz="1600" b="0" i="0" u="none" strike="noStrike" dirty="0">
                          <a:solidFill>
                            <a:srgbClr val="000000"/>
                          </a:solidFill>
                          <a:effectLst/>
                          <a:latin typeface="Calibri"/>
                        </a:rPr>
                        <a:t>underwriter,</a:t>
                      </a:r>
                      <a:br>
                        <a:rPr lang="en-US" sz="1600" b="0" i="0" u="none" strike="noStrike" dirty="0">
                          <a:solidFill>
                            <a:srgbClr val="000000"/>
                          </a:solidFill>
                          <a:effectLst/>
                          <a:latin typeface="Calibri"/>
                        </a:rPr>
                      </a:br>
                      <a:r>
                        <a:rPr lang="en-US" sz="1600" b="0" i="0" u="none" strike="noStrike" dirty="0">
                          <a:solidFill>
                            <a:srgbClr val="000000"/>
                          </a:solidFill>
                          <a:effectLst/>
                          <a:latin typeface="Calibri"/>
                        </a:rPr>
                        <a:t>advisor and </a:t>
                      </a:r>
                      <a:br>
                        <a:rPr lang="en-US" sz="1600" b="0" i="0" u="none" strike="noStrike" dirty="0">
                          <a:solidFill>
                            <a:srgbClr val="000000"/>
                          </a:solidFill>
                          <a:effectLst/>
                          <a:latin typeface="Calibri"/>
                        </a:rPr>
                      </a:br>
                      <a:r>
                        <a:rPr lang="en-US" sz="1600" b="0" i="0" u="none" strike="noStrike" dirty="0">
                          <a:solidFill>
                            <a:srgbClr val="000000"/>
                          </a:solidFill>
                          <a:effectLst/>
                          <a:latin typeface="Calibri"/>
                        </a:rPr>
                        <a:t>consultant only.</a:t>
                      </a:r>
                    </a:p>
                  </a:txBody>
                  <a:tcPr marL="9525" marR="9525" marT="9525" marB="0" anchor="b">
                    <a:solidFill>
                      <a:srgbClr val="0070C0"/>
                    </a:solidFill>
                  </a:tcPr>
                </a:tc>
                <a:tc>
                  <a:txBody>
                    <a:bodyPr/>
                    <a:lstStyle/>
                    <a:p>
                      <a:pPr algn="ctr" fontAlgn="ctr"/>
                      <a:r>
                        <a:rPr lang="en-US" sz="1600" b="0" i="0" u="none" strike="noStrike" dirty="0">
                          <a:solidFill>
                            <a:srgbClr val="000000"/>
                          </a:solidFill>
                          <a:effectLst/>
                          <a:latin typeface="Calibri"/>
                        </a:rPr>
                        <a:t>Rs 20 Lakhs</a:t>
                      </a:r>
                    </a:p>
                  </a:txBody>
                  <a:tcPr marL="9525" marR="9525" marT="9525" marB="0" anchor="ctr">
                    <a:solidFill>
                      <a:srgbClr val="0070C0"/>
                    </a:solidFill>
                  </a:tcPr>
                </a:tc>
              </a:tr>
              <a:tr h="1059266">
                <a:tc>
                  <a:txBody>
                    <a:bodyPr/>
                    <a:lstStyle/>
                    <a:p>
                      <a:pPr algn="l" fontAlgn="ctr"/>
                      <a:r>
                        <a:rPr lang="en-US" sz="1600" b="0" i="0" u="none" strike="noStrike" dirty="0">
                          <a:solidFill>
                            <a:schemeClr val="tx1"/>
                          </a:solidFill>
                          <a:effectLst/>
                          <a:latin typeface="Calibri"/>
                        </a:rPr>
                        <a:t>Category IV</a:t>
                      </a:r>
                    </a:p>
                  </a:txBody>
                  <a:tcPr marL="9525" marR="9525" marT="9525" marB="0" anchor="ctr">
                    <a:solidFill>
                      <a:schemeClr val="tx2">
                        <a:lumMod val="40000"/>
                        <a:lumOff val="60000"/>
                      </a:schemeClr>
                    </a:solidFill>
                  </a:tcPr>
                </a:tc>
                <a:tc>
                  <a:txBody>
                    <a:bodyPr/>
                    <a:lstStyle/>
                    <a:p>
                      <a:pPr algn="l" fontAlgn="b"/>
                      <a:r>
                        <a:rPr lang="en-US" sz="1600" b="0" i="0" u="none" strike="noStrike" dirty="0">
                          <a:solidFill>
                            <a:schemeClr val="tx1"/>
                          </a:solidFill>
                          <a:effectLst/>
                          <a:latin typeface="Calibri"/>
                        </a:rPr>
                        <a:t>They can merely act as </a:t>
                      </a:r>
                      <a:br>
                        <a:rPr lang="en-US" sz="1600" b="0" i="0" u="none" strike="noStrike" dirty="0">
                          <a:solidFill>
                            <a:schemeClr val="tx1"/>
                          </a:solidFill>
                          <a:effectLst/>
                          <a:latin typeface="Calibri"/>
                        </a:rPr>
                      </a:br>
                      <a:r>
                        <a:rPr lang="en-US" sz="1600" b="0" i="0" u="none" strike="noStrike" dirty="0">
                          <a:solidFill>
                            <a:schemeClr val="tx1"/>
                          </a:solidFill>
                          <a:effectLst/>
                          <a:latin typeface="Calibri"/>
                        </a:rPr>
                        <a:t>consultant or </a:t>
                      </a:r>
                      <a:br>
                        <a:rPr lang="en-US" sz="1600" b="0" i="0" u="none" strike="noStrike" dirty="0">
                          <a:solidFill>
                            <a:schemeClr val="tx1"/>
                          </a:solidFill>
                          <a:effectLst/>
                          <a:latin typeface="Calibri"/>
                        </a:rPr>
                      </a:br>
                      <a:r>
                        <a:rPr lang="en-US" sz="1600" b="0" i="0" u="none" strike="noStrike" dirty="0">
                          <a:solidFill>
                            <a:schemeClr val="tx1"/>
                          </a:solidFill>
                          <a:effectLst/>
                          <a:latin typeface="Calibri"/>
                        </a:rPr>
                        <a:t>advisor only</a:t>
                      </a:r>
                    </a:p>
                  </a:txBody>
                  <a:tcPr marL="9525" marR="9525" marT="9525" marB="0" anchor="b">
                    <a:solidFill>
                      <a:schemeClr val="tx2">
                        <a:lumMod val="40000"/>
                        <a:lumOff val="60000"/>
                      </a:schemeClr>
                    </a:solidFill>
                  </a:tcPr>
                </a:tc>
                <a:tc>
                  <a:txBody>
                    <a:bodyPr/>
                    <a:lstStyle/>
                    <a:p>
                      <a:pPr algn="ctr" fontAlgn="ctr"/>
                      <a:r>
                        <a:rPr lang="en-US" sz="1600" b="0" i="0" u="none" strike="noStrike" dirty="0">
                          <a:solidFill>
                            <a:schemeClr val="tx1"/>
                          </a:solidFill>
                          <a:effectLst/>
                          <a:latin typeface="Calibri"/>
                        </a:rPr>
                        <a:t>Nil Capital</a:t>
                      </a:r>
                    </a:p>
                  </a:txBody>
                  <a:tcPr marL="9525" marR="9525" marT="9525" marB="0" anchor="ctr">
                    <a:solidFill>
                      <a:schemeClr val="tx2">
                        <a:lumMod val="40000"/>
                        <a:lumOff val="60000"/>
                      </a:schemeClr>
                    </a:solidFill>
                  </a:tcPr>
                </a:tc>
              </a:tr>
            </a:tbl>
          </a:graphicData>
        </a:graphic>
      </p:graphicFrame>
    </p:spTree>
    <p:extLst>
      <p:ext uri="{BB962C8B-B14F-4D97-AF65-F5344CB8AC3E}">
        <p14:creationId xmlns:p14="http://schemas.microsoft.com/office/powerpoint/2010/main" val="693699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358</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Topics covered: Merchant Bankers in India Categories of Merchant Bankers Lead Managers Restriction on number of Lead Managers</vt:lpstr>
      <vt:lpstr>Merchant Bankers in India</vt:lpstr>
      <vt:lpstr>In India, there are Public Sector, private sector as well as foreign merchant bankers in the Merchant Banking industry. </vt:lpstr>
      <vt:lpstr>Private Sector Merchant Bankers </vt:lpstr>
      <vt:lpstr>Foreign merchant Bankers </vt:lpstr>
      <vt:lpstr> In IRCTC IPO, following were the Merchant Bankers: </vt:lpstr>
      <vt:lpstr>PowerPoint Presentation</vt:lpstr>
      <vt:lpstr>Categories of Merchant Bankers</vt:lpstr>
      <vt:lpstr>Categories of Merchant Bankers Cont.</vt:lpstr>
      <vt:lpstr>Lead Manager/Book Running Lead Manager</vt:lpstr>
      <vt:lpstr>Lead Manger’s activities</vt:lpstr>
      <vt:lpstr>Restriction on appointment of Lead Managers - Sec. 19, SEBI(Merchant Bankers) Regulations, 1992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Merchant Bankers in India</dc:title>
  <dc:creator>Windows User</dc:creator>
  <cp:lastModifiedBy>Windows User</cp:lastModifiedBy>
  <cp:revision>24</cp:revision>
  <dcterms:created xsi:type="dcterms:W3CDTF">2020-03-28T06:02:05Z</dcterms:created>
  <dcterms:modified xsi:type="dcterms:W3CDTF">2020-03-28T09:47:45Z</dcterms:modified>
</cp:coreProperties>
</file>