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9" r:id="rId9"/>
    <p:sldId id="271" r:id="rId10"/>
    <p:sldId id="267" r:id="rId11"/>
    <p:sldId id="268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8D76CA-E54E-44B7-9A55-AC8EBE4DEA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3D9A3E-2D3A-48FF-8901-D48891C836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7772400" cy="330756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en-US" dirty="0"/>
          </a:p>
          <a:p>
            <a:endParaRPr lang="en-US" dirty="0">
              <a:latin typeface="Algerian" pitchFamily="82" charset="0"/>
            </a:endParaRPr>
          </a:p>
          <a:p>
            <a:r>
              <a:rPr lang="en-US" dirty="0">
                <a:latin typeface="Algerian" pitchFamily="82" charset="0"/>
              </a:rPr>
              <a:t>Dr. Sonia Narula</a:t>
            </a:r>
          </a:p>
          <a:p>
            <a:endParaRPr lang="en-US" dirty="0">
              <a:latin typeface="Algerian" pitchFamily="82" charset="0"/>
            </a:endParaRPr>
          </a:p>
          <a:p>
            <a:r>
              <a:rPr lang="en-US" dirty="0">
                <a:latin typeface="Algerian" pitchFamily="82" charset="0"/>
              </a:rPr>
              <a:t>FOR B.com(CA) </a:t>
            </a:r>
            <a:r>
              <a:rPr lang="en-US">
                <a:latin typeface="Algerian" pitchFamily="82" charset="0"/>
              </a:rPr>
              <a:t>&amp; TPP(4</a:t>
            </a:r>
            <a:r>
              <a:rPr lang="en-US" baseline="30000">
                <a:latin typeface="Algerian" pitchFamily="82" charset="0"/>
              </a:rPr>
              <a:t>th</a:t>
            </a:r>
            <a:r>
              <a:rPr lang="en-US">
                <a:latin typeface="Algerian" pitchFamily="82" charset="0"/>
              </a:rPr>
              <a:t> Sem)</a:t>
            </a:r>
            <a:endParaRPr lang="en-US" dirty="0">
              <a:latin typeface="Algerian" pitchFamily="82" charset="0"/>
            </a:endParaRPr>
          </a:p>
          <a:p>
            <a:endParaRPr lang="en-US" dirty="0">
              <a:latin typeface="Algerian" pitchFamily="82" charset="0"/>
            </a:endParaRPr>
          </a:p>
          <a:p>
            <a:r>
              <a:rPr lang="en-US" dirty="0">
                <a:latin typeface="Algerian" pitchFamily="82" charset="0"/>
              </a:rPr>
              <a:t>SUBJECT: COPRPORATE LAW</a:t>
            </a:r>
          </a:p>
          <a:p>
            <a:r>
              <a:rPr lang="en-US" dirty="0">
                <a:latin typeface="Algerian" pitchFamily="82" charset="0"/>
              </a:rPr>
              <a:t>UNIT -1</a:t>
            </a:r>
          </a:p>
          <a:p>
            <a:endParaRPr lang="en-US" dirty="0">
              <a:latin typeface="Algerian" pitchFamily="82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69164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latin typeface="Algerian" pitchFamily="82" charset="0"/>
              </a:rPr>
              <a:t>DEPOSITORY SYSTEMS</a:t>
            </a:r>
          </a:p>
        </p:txBody>
      </p:sp>
    </p:spTree>
    <p:extLst>
      <p:ext uri="{BB962C8B-B14F-4D97-AF65-F5344CB8AC3E}">
        <p14:creationId xmlns:p14="http://schemas.microsoft.com/office/powerpoint/2010/main" val="1469607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ownloads\Jatin\cod 4\depository-system-1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17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ll\Downloads\Jatin\cod 4\depository-system-1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420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ell\Downloads\Jatin\cod 4\depository-system-3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81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dell\Downloads\Jatin\cod 4\depository-system-3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44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Problems of theft , fake and/or forged transfers.</a:t>
            </a:r>
          </a:p>
          <a:p>
            <a:r>
              <a:rPr lang="en-US" dirty="0"/>
              <a:t>Share transfer delays due to signature mismatches.</a:t>
            </a:r>
          </a:p>
          <a:p>
            <a:r>
              <a:rPr lang="en-US" dirty="0"/>
              <a:t>Much paperwork.</a:t>
            </a:r>
          </a:p>
          <a:p>
            <a:r>
              <a:rPr lang="en-US" dirty="0"/>
              <a:t>Time consuming process</a:t>
            </a:r>
          </a:p>
          <a:p>
            <a:r>
              <a:rPr lang="en-US" dirty="0"/>
              <a:t>Cost of transfer( stamp duty),etc.</a:t>
            </a:r>
          </a:p>
          <a:p>
            <a:pPr marL="68580" indent="0">
              <a:buNone/>
            </a:pP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The govt. of India in 1996, enacted The Depository Act 1996 to start depository services in India</a:t>
            </a:r>
            <a:r>
              <a:rPr lang="en-US" sz="3600" dirty="0">
                <a:latin typeface="Arial Black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chemeClr val="accent2"/>
          </a:solidFill>
        </p:spPr>
        <p:txBody>
          <a:bodyPr/>
          <a:lstStyle/>
          <a:p>
            <a:r>
              <a:rPr lang="en-US" sz="3300" dirty="0">
                <a:solidFill>
                  <a:schemeClr val="tx1"/>
                </a:solidFill>
                <a:latin typeface="Arial Black" pitchFamily="34" charset="0"/>
              </a:rPr>
              <a:t>In order to overcome the various problems associated with dealing in physical shares, such as:-</a:t>
            </a:r>
          </a:p>
        </p:txBody>
      </p:sp>
    </p:spTree>
    <p:extLst>
      <p:ext uri="{BB962C8B-B14F-4D97-AF65-F5344CB8AC3E}">
        <p14:creationId xmlns:p14="http://schemas.microsoft.com/office/powerpoint/2010/main" val="248046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According to the Depositories Act 1996, </a:t>
            </a:r>
            <a:r>
              <a:rPr lang="en-US" sz="4000" dirty="0">
                <a:solidFill>
                  <a:schemeClr val="accent2"/>
                </a:solidFill>
              </a:rPr>
              <a:t>Depository</a:t>
            </a:r>
            <a:r>
              <a:rPr lang="en-US" sz="4000" dirty="0"/>
              <a:t> means:-</a:t>
            </a:r>
          </a:p>
          <a:p>
            <a:pPr lvl="2"/>
            <a:r>
              <a:rPr lang="en-US" sz="3000" dirty="0"/>
              <a:t>A company formed and registered under the Companies Act , 1956 and</a:t>
            </a:r>
          </a:p>
          <a:p>
            <a:pPr lvl="2"/>
            <a:r>
              <a:rPr lang="en-US" sz="3000" dirty="0"/>
              <a:t>Which has been granted a certificate of registration under the SEBI ACT, 1992.</a:t>
            </a:r>
          </a:p>
          <a:p>
            <a:r>
              <a:rPr lang="en-US" sz="4000" dirty="0"/>
              <a:t>The </a:t>
            </a:r>
            <a:r>
              <a:rPr lang="en-US" sz="4000" dirty="0">
                <a:solidFill>
                  <a:srgbClr val="FF0000"/>
                </a:solidFill>
              </a:rPr>
              <a:t>first depository </a:t>
            </a:r>
            <a:r>
              <a:rPr lang="en-US" sz="4000" dirty="0"/>
              <a:t>was set way back in </a:t>
            </a:r>
            <a:r>
              <a:rPr lang="en-US" sz="4000" dirty="0">
                <a:solidFill>
                  <a:srgbClr val="FF0000"/>
                </a:solidFill>
              </a:rPr>
              <a:t>1947</a:t>
            </a:r>
            <a:r>
              <a:rPr lang="en-US" sz="4000" dirty="0"/>
              <a:t> in </a:t>
            </a:r>
            <a:r>
              <a:rPr lang="en-US" sz="4000" dirty="0">
                <a:solidFill>
                  <a:srgbClr val="FF0000"/>
                </a:solidFill>
              </a:rPr>
              <a:t>Germany</a:t>
            </a:r>
            <a:r>
              <a:rPr lang="en-US" sz="4000" dirty="0"/>
              <a:t>. 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Black" pitchFamily="34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88315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4648200"/>
          </a:xfrm>
        </p:spPr>
        <p:txBody>
          <a:bodyPr/>
          <a:lstStyle/>
          <a:p>
            <a:r>
              <a:rPr lang="en-US" dirty="0"/>
              <a:t>Depository system is also known as</a:t>
            </a:r>
            <a:r>
              <a:rPr lang="en-US" dirty="0">
                <a:solidFill>
                  <a:srgbClr val="FF0000"/>
                </a:solidFill>
              </a:rPr>
              <a:t> ‘‘Scripless Trading System’’ </a:t>
            </a:r>
            <a:r>
              <a:rPr lang="en-US" dirty="0"/>
              <a:t>.</a:t>
            </a:r>
          </a:p>
          <a:p>
            <a:r>
              <a:rPr lang="en-US" dirty="0"/>
              <a:t>It is an organization which holds the securities of a shareholder in the form of </a:t>
            </a:r>
            <a:r>
              <a:rPr lang="en-US" dirty="0">
                <a:solidFill>
                  <a:srgbClr val="FF0000"/>
                </a:solidFill>
              </a:rPr>
              <a:t>electronic accounts </a:t>
            </a:r>
            <a:r>
              <a:rPr lang="en-US" dirty="0"/>
              <a:t>(dematerialized form), in the same way a bank holds the money.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custodian</a:t>
            </a:r>
            <a:r>
              <a:rPr lang="en-US" dirty="0"/>
              <a:t> of its clients’ securities.</a:t>
            </a:r>
          </a:p>
          <a:p>
            <a:r>
              <a:rPr lang="en-US" dirty="0"/>
              <a:t>Interfaces with its investors through its agents called </a:t>
            </a:r>
            <a:r>
              <a:rPr lang="en-US" dirty="0">
                <a:solidFill>
                  <a:srgbClr val="FF0000"/>
                </a:solidFill>
              </a:rPr>
              <a:t>‘‘depository participants’’ 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  <a:latin typeface="Arial Black" pitchFamily="34" charset="0"/>
              </a:rPr>
              <a:t>Depository System</a:t>
            </a:r>
          </a:p>
        </p:txBody>
      </p:sp>
    </p:spTree>
    <p:extLst>
      <p:ext uri="{BB962C8B-B14F-4D97-AF65-F5344CB8AC3E}">
        <p14:creationId xmlns:p14="http://schemas.microsoft.com/office/powerpoint/2010/main" val="3932293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5181600"/>
          </a:xfrm>
        </p:spPr>
        <p:txBody>
          <a:bodyPr/>
          <a:lstStyle/>
          <a:p>
            <a:r>
              <a:rPr lang="en-US" sz="2900" dirty="0"/>
              <a:t>A depository participant (DP) is an </a:t>
            </a:r>
            <a:r>
              <a:rPr lang="en-US" sz="2900" dirty="0">
                <a:solidFill>
                  <a:srgbClr val="FF0000"/>
                </a:solidFill>
              </a:rPr>
              <a:t>agent of the depository </a:t>
            </a:r>
            <a:r>
              <a:rPr lang="en-US" sz="2900" dirty="0"/>
              <a:t>who is authorized to offer depository services to all the investors.</a:t>
            </a:r>
          </a:p>
          <a:p>
            <a:r>
              <a:rPr lang="en-US" sz="2900" dirty="0"/>
              <a:t>DP is the intermediary between the investor and the depository.</a:t>
            </a:r>
          </a:p>
          <a:p>
            <a:r>
              <a:rPr lang="en-US" sz="2900" dirty="0"/>
              <a:t>A DP has to be registered with SEBI.</a:t>
            </a:r>
          </a:p>
          <a:p>
            <a:r>
              <a:rPr lang="en-US" sz="2900" dirty="0"/>
              <a:t>A DP is just like a branch of a bank.</a:t>
            </a:r>
          </a:p>
          <a:p>
            <a:r>
              <a:rPr lang="en-US" sz="2900" dirty="0"/>
              <a:t>An investor can open an account through the DP only known </a:t>
            </a:r>
            <a:r>
              <a:rPr lang="en-US" sz="2900" dirty="0">
                <a:solidFill>
                  <a:srgbClr val="FF0000"/>
                </a:solidFill>
              </a:rPr>
              <a:t>as demat a/c</a:t>
            </a:r>
            <a:r>
              <a:rPr lang="en-US" sz="29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US" sz="3500" dirty="0">
                <a:solidFill>
                  <a:schemeClr val="tx1"/>
                </a:solidFill>
                <a:latin typeface="Arial Black" pitchFamily="34" charset="0"/>
              </a:rPr>
              <a:t>Who is a depository participant?</a:t>
            </a:r>
          </a:p>
        </p:txBody>
      </p:sp>
    </p:spTree>
    <p:extLst>
      <p:ext uri="{BB962C8B-B14F-4D97-AF65-F5344CB8AC3E}">
        <p14:creationId xmlns:p14="http://schemas.microsoft.com/office/powerpoint/2010/main" val="3182626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ownloads\Jatin\cod 4\depository-system-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76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ll\Downloads\Jatin\cod 4\depository-system-9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543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ell\Downloads\Jatin\cod 4\depository-system-1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210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ell\Downloads\Jatin\cod 4\depository-system-19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831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</TotalTime>
  <Words>291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Algerian</vt:lpstr>
      <vt:lpstr>Arial Black</vt:lpstr>
      <vt:lpstr>Lucida Sans Unicode</vt:lpstr>
      <vt:lpstr>Verdana</vt:lpstr>
      <vt:lpstr>Wingdings 2</vt:lpstr>
      <vt:lpstr>Wingdings 3</vt:lpstr>
      <vt:lpstr>Concourse</vt:lpstr>
      <vt:lpstr>DEPOSITORY SYSTEMS</vt:lpstr>
      <vt:lpstr>In order to overcome the various problems associated with dealing in physical shares, such as:-</vt:lpstr>
      <vt:lpstr>Introduction</vt:lpstr>
      <vt:lpstr>Depository System</vt:lpstr>
      <vt:lpstr>Who is a depository participant?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Microsoft</dc:creator>
  <cp:lastModifiedBy>Sandeep Narula</cp:lastModifiedBy>
  <cp:revision>15</cp:revision>
  <dcterms:created xsi:type="dcterms:W3CDTF">2020-02-16T05:16:47Z</dcterms:created>
  <dcterms:modified xsi:type="dcterms:W3CDTF">2020-03-27T10:51:21Z</dcterms:modified>
</cp:coreProperties>
</file>