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3261465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AE91C2-957D-4E36-8788-7BD1DC7FDBB0}" type="datetimeFigureOut">
              <a:rPr lang="en-IN" smtClean="0"/>
              <a:t>28-03-2020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141227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1796175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26123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1692159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852598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2865104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327457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30840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22352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417892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E91C2-957D-4E36-8788-7BD1DC7FDBB0}" type="datetimeFigureOut">
              <a:rPr lang="en-IN" smtClean="0"/>
              <a:t>28-03-2020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382640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E91C2-957D-4E36-8788-7BD1DC7FDBB0}" type="datetimeFigureOut">
              <a:rPr lang="en-IN" smtClean="0"/>
              <a:t>28-03-2020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347280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423510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2739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DAE91C2-957D-4E36-8788-7BD1DC7FDBB0}" type="datetimeFigureOut">
              <a:rPr lang="en-IN" smtClean="0"/>
              <a:t>28-03-2020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18826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AE91C2-957D-4E36-8788-7BD1DC7FDBB0}" type="datetimeFigureOut">
              <a:rPr lang="en-IN" smtClean="0"/>
              <a:t>28-03-2020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FB7519-3817-4C02-BB9D-7C8C1F145855}" type="slidenum">
              <a:rPr lang="en-IN" smtClean="0"/>
              <a:t>‹#›</a:t>
            </a:fld>
            <a:endParaRPr lang="en-IN"/>
          </a:p>
        </p:txBody>
      </p:sp>
    </p:spTree>
    <p:extLst>
      <p:ext uri="{BB962C8B-B14F-4D97-AF65-F5344CB8AC3E}">
        <p14:creationId xmlns:p14="http://schemas.microsoft.com/office/powerpoint/2010/main" val="418889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AE91C2-957D-4E36-8788-7BD1DC7FDBB0}" type="datetimeFigureOut">
              <a:rPr lang="en-IN" smtClean="0"/>
              <a:t>28-03-2020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5FB7519-3817-4C02-BB9D-7C8C1F145855}" type="slidenum">
              <a:rPr lang="en-IN" smtClean="0"/>
              <a:t>‹#›</a:t>
            </a:fld>
            <a:endParaRPr lang="en-IN"/>
          </a:p>
        </p:txBody>
      </p:sp>
    </p:spTree>
    <p:extLst>
      <p:ext uri="{BB962C8B-B14F-4D97-AF65-F5344CB8AC3E}">
        <p14:creationId xmlns:p14="http://schemas.microsoft.com/office/powerpoint/2010/main" val="30113256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024293"/>
          </a:xfrm>
        </p:spPr>
        <p:txBody>
          <a:bodyPr>
            <a:normAutofit/>
          </a:bodyPr>
          <a:lstStyle/>
          <a:p>
            <a:r>
              <a:rPr lang="en-US" sz="4000" b="1" dirty="0"/>
              <a:t>Topic:- Meeting &amp; its kinds            </a:t>
            </a:r>
            <a:br>
              <a:rPr lang="en-US" sz="8000" b="1" dirty="0"/>
            </a:br>
            <a:r>
              <a:rPr lang="en-US" sz="8000" b="1" dirty="0"/>
              <a:t>               </a:t>
            </a:r>
            <a:br>
              <a:rPr lang="en-US" sz="8000" b="1" dirty="0"/>
            </a:br>
            <a:r>
              <a:rPr lang="en-US" sz="2800" b="1" dirty="0"/>
              <a:t>-Dr. Sonia Narula</a:t>
            </a:r>
            <a:br>
              <a:rPr lang="en-US" sz="2800" b="1" dirty="0"/>
            </a:br>
            <a:br>
              <a:rPr lang="en-US" sz="2800" b="1" dirty="0"/>
            </a:br>
            <a:r>
              <a:rPr lang="en-US" sz="2800" b="1" dirty="0"/>
              <a:t>-For </a:t>
            </a:r>
            <a:r>
              <a:rPr lang="en-US" sz="2800" b="1" dirty="0" err="1"/>
              <a:t>B.Com</a:t>
            </a:r>
            <a:r>
              <a:rPr lang="en-US" sz="2800" b="1" dirty="0"/>
              <a:t> -4</a:t>
            </a:r>
            <a:r>
              <a:rPr lang="en-US" sz="2800" b="1" baseline="30000" dirty="0"/>
              <a:t>th</a:t>
            </a:r>
            <a:r>
              <a:rPr lang="en-US" sz="2800" b="1" dirty="0"/>
              <a:t> Sem.(CA&amp; TPP)</a:t>
            </a:r>
            <a:br>
              <a:rPr lang="en-US" sz="2800" b="1" dirty="0"/>
            </a:br>
            <a:br>
              <a:rPr lang="en-US" sz="2800" b="1" dirty="0"/>
            </a:br>
            <a:r>
              <a:rPr lang="en-US" sz="2800" b="1" dirty="0"/>
              <a:t>-Unit -III</a:t>
            </a:r>
            <a:endParaRPr lang="en-IN" sz="2800" b="1" dirty="0"/>
          </a:p>
        </p:txBody>
      </p:sp>
    </p:spTree>
    <p:extLst>
      <p:ext uri="{BB962C8B-B14F-4D97-AF65-F5344CB8AC3E}">
        <p14:creationId xmlns:p14="http://schemas.microsoft.com/office/powerpoint/2010/main" val="28298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8046"/>
          </a:xfrm>
        </p:spPr>
        <p:txBody>
          <a:bodyPr/>
          <a:lstStyle/>
          <a:p>
            <a:r>
              <a:rPr lang="en-US" dirty="0"/>
              <a:t>Conclusion </a:t>
            </a:r>
            <a:endParaRPr lang="en-IN" dirty="0"/>
          </a:p>
        </p:txBody>
      </p:sp>
      <p:sp>
        <p:nvSpPr>
          <p:cNvPr id="3" name="Content Placeholder 2"/>
          <p:cNvSpPr>
            <a:spLocks noGrp="1"/>
          </p:cNvSpPr>
          <p:nvPr>
            <p:ph idx="1"/>
          </p:nvPr>
        </p:nvSpPr>
        <p:spPr>
          <a:xfrm>
            <a:off x="1103312" y="1260764"/>
            <a:ext cx="8946541" cy="4987635"/>
          </a:xfrm>
        </p:spPr>
        <p:txBody>
          <a:bodyPr/>
          <a:lstStyle/>
          <a:p>
            <a:r>
              <a:rPr lang="en-US" dirty="0"/>
              <a:t>Meeting in general is coming together of two or more members of the company by a prior notice or mutual agreement , at an agreed time and place for discussing some lawful business.</a:t>
            </a:r>
          </a:p>
          <a:p>
            <a:r>
              <a:rPr lang="en-US" dirty="0"/>
              <a:t>There are 4 kinds :-1.shareholder’s meeting,</a:t>
            </a:r>
            <a:r>
              <a:rPr lang="en-IN" dirty="0"/>
              <a:t> 2. director’s meeting,3. creditor’s meeting and 4. debenture holder meeting.</a:t>
            </a:r>
          </a:p>
          <a:p>
            <a:pPr marL="0" indent="0">
              <a:buNone/>
            </a:pPr>
            <a:endParaRPr lang="en-US" dirty="0"/>
          </a:p>
        </p:txBody>
      </p:sp>
    </p:spTree>
    <p:extLst>
      <p:ext uri="{BB962C8B-B14F-4D97-AF65-F5344CB8AC3E}">
        <p14:creationId xmlns:p14="http://schemas.microsoft.com/office/powerpoint/2010/main" val="34090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982" y="480427"/>
            <a:ext cx="9081016" cy="1237537"/>
          </a:xfrm>
        </p:spPr>
        <p:txBody>
          <a:bodyPr>
            <a:normAutofit/>
          </a:bodyPr>
          <a:lstStyle/>
          <a:p>
            <a:r>
              <a:rPr lang="en-US" sz="3200" dirty="0">
                <a:latin typeface="Times New Roman" panose="02020603050405020304" pitchFamily="18" charset="0"/>
                <a:cs typeface="Times New Roman" panose="02020603050405020304" pitchFamily="18" charset="0"/>
              </a:rPr>
              <a:t>Meeting – its meaning ,characteristics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significance &amp; kinds </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748108"/>
            <a:ext cx="8946541" cy="4805092"/>
          </a:xfrm>
        </p:spPr>
        <p:txBody>
          <a:bodyPr>
            <a:noAutofit/>
          </a:bodyPr>
          <a:lstStyle/>
          <a:p>
            <a:r>
              <a:rPr lang="en-US" dirty="0"/>
              <a:t>Introduction of meeting</a:t>
            </a:r>
          </a:p>
          <a:p>
            <a:pPr marL="0" indent="0">
              <a:buNone/>
            </a:pPr>
            <a:r>
              <a:rPr lang="en-US" dirty="0"/>
              <a:t>A meeting is when two or more people come together to discuss one or more topics, often in a formal or business setting, but meetings also occur in a variety of other environments. Many various types of meetings exist.</a:t>
            </a:r>
          </a:p>
          <a:p>
            <a:pPr algn="just"/>
            <a:r>
              <a:rPr lang="en-US" dirty="0"/>
              <a:t>Definition of meeting</a:t>
            </a:r>
          </a:p>
          <a:p>
            <a:pPr marL="0" indent="0" algn="just">
              <a:buNone/>
            </a:pPr>
            <a:r>
              <a:rPr lang="en-US" dirty="0"/>
              <a:t>A meeting is a gathering of two or more people that has been convened for the purpose of achieving a common goal through verbal interaction, such as sharing information or reaching agreement . Meetings may occur face-to-face or virtually, as mediated by communications technology, such as a telephone conference call, a skyped conference call or a video conference. One Merriam-Webster dictionary defines a meeting as "an act or process of coming together"</a:t>
            </a:r>
            <a:endParaRPr lang="en-IN" dirty="0"/>
          </a:p>
        </p:txBody>
      </p:sp>
    </p:spTree>
    <p:extLst>
      <p:ext uri="{BB962C8B-B14F-4D97-AF65-F5344CB8AC3E}">
        <p14:creationId xmlns:p14="http://schemas.microsoft.com/office/powerpoint/2010/main" val="96407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34291"/>
            <a:ext cx="8946541" cy="5015345"/>
          </a:xfrm>
        </p:spPr>
        <p:txBody>
          <a:bodyPr>
            <a:normAutofit/>
          </a:bodyPr>
          <a:lstStyle/>
          <a:p>
            <a:pPr algn="just"/>
            <a:r>
              <a:rPr lang="en-US" sz="1800" dirty="0"/>
              <a:t>Characteristics of meeting</a:t>
            </a:r>
          </a:p>
          <a:p>
            <a:pPr marL="457200" indent="-457200" algn="just">
              <a:buAutoNum type="arabicPeriod"/>
            </a:pPr>
            <a:r>
              <a:rPr lang="en-US" sz="1800" b="1" dirty="0"/>
              <a:t>Get –together-It is a get –together of two or more persons.</a:t>
            </a:r>
          </a:p>
          <a:p>
            <a:pPr marL="457200" indent="-457200" algn="just">
              <a:buAutoNum type="arabicPeriod"/>
            </a:pPr>
            <a:r>
              <a:rPr lang="en-US" sz="1800" b="1" dirty="0"/>
              <a:t>Lawful business-taking decision for some lawful business.</a:t>
            </a:r>
          </a:p>
          <a:p>
            <a:pPr marL="457200" indent="-457200" algn="just">
              <a:buAutoNum type="arabicPeriod"/>
            </a:pPr>
            <a:r>
              <a:rPr lang="en-US" sz="1800" b="1" dirty="0"/>
              <a:t>Notice- before a meeting is held, the members are given a notice about the meeting.</a:t>
            </a:r>
          </a:p>
          <a:p>
            <a:pPr marL="457200" indent="-457200" algn="just">
              <a:buAutoNum type="arabicPeriod"/>
            </a:pPr>
            <a:r>
              <a:rPr lang="en-US" sz="1800" b="1" dirty="0"/>
              <a:t>Time and place- meeting is held at a specific place and time.</a:t>
            </a:r>
          </a:p>
          <a:p>
            <a:pPr marL="457200" indent="-457200" algn="just">
              <a:buAutoNum type="arabicPeriod"/>
            </a:pPr>
            <a:r>
              <a:rPr lang="en-US" sz="1800" b="1" dirty="0"/>
              <a:t>Provisions of companies Act 2013- a company’s meeting is held according to the provision of the companies Act, 2013. </a:t>
            </a:r>
          </a:p>
          <a:p>
            <a:pPr marL="457200" indent="-457200" algn="just">
              <a:buAutoNum type="arabicPeriod"/>
            </a:pPr>
            <a:endParaRPr lang="en-IN" sz="1800" dirty="0"/>
          </a:p>
        </p:txBody>
      </p:sp>
    </p:spTree>
    <p:extLst>
      <p:ext uri="{BB962C8B-B14F-4D97-AF65-F5344CB8AC3E}">
        <p14:creationId xmlns:p14="http://schemas.microsoft.com/office/powerpoint/2010/main" val="89406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52400"/>
            <a:ext cx="8946541" cy="6483927"/>
          </a:xfrm>
        </p:spPr>
        <p:txBody>
          <a:bodyPr/>
          <a:lstStyle/>
          <a:p>
            <a:r>
              <a:rPr lang="en-US" sz="1800" dirty="0"/>
              <a:t>Significance of meeting</a:t>
            </a:r>
          </a:p>
          <a:p>
            <a:pPr marL="0" indent="0">
              <a:buNone/>
            </a:pPr>
            <a:r>
              <a:rPr lang="en-US" sz="1800" dirty="0"/>
              <a:t>There are many kinds of meetings. They are all important as all important decisions regarding the plans, policies and functioning of a company are made at these meetings </a:t>
            </a:r>
            <a:r>
              <a:rPr lang="en-US" dirty="0"/>
              <a:t>.</a:t>
            </a:r>
          </a:p>
          <a:p>
            <a:pPr marL="0" indent="0">
              <a:buNone/>
            </a:pPr>
            <a:r>
              <a:rPr lang="en-US" dirty="0"/>
              <a:t> </a:t>
            </a:r>
          </a:p>
          <a:p>
            <a:pPr marL="0" indent="0" algn="just">
              <a:buNone/>
            </a:pPr>
            <a:endParaRPr lang="en-IN" dirty="0"/>
          </a:p>
        </p:txBody>
      </p:sp>
      <p:sp>
        <p:nvSpPr>
          <p:cNvPr id="4" name="Rounded Rectangle 3"/>
          <p:cNvSpPr/>
          <p:nvPr/>
        </p:nvSpPr>
        <p:spPr>
          <a:xfrm>
            <a:off x="3909642" y="1898073"/>
            <a:ext cx="3144975" cy="512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Decision made  in meetings  </a:t>
            </a:r>
            <a:endParaRPr lang="en-IN" dirty="0"/>
          </a:p>
        </p:txBody>
      </p:sp>
      <p:cxnSp>
        <p:nvCxnSpPr>
          <p:cNvPr id="6" name="Straight Connector 5"/>
          <p:cNvCxnSpPr/>
          <p:nvPr/>
        </p:nvCxnSpPr>
        <p:spPr>
          <a:xfrm flipH="1">
            <a:off x="2272145" y="2410691"/>
            <a:ext cx="1787237" cy="83127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2"/>
          </p:cNvCxnSpPr>
          <p:nvPr/>
        </p:nvCxnSpPr>
        <p:spPr>
          <a:xfrm>
            <a:off x="5482130" y="2410691"/>
            <a:ext cx="0" cy="983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71855" y="2410691"/>
            <a:ext cx="1690254" cy="9836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648682" y="3228109"/>
            <a:ext cx="12607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Plans </a:t>
            </a:r>
            <a:endParaRPr lang="en-IN" dirty="0"/>
          </a:p>
        </p:txBody>
      </p:sp>
      <p:sp>
        <p:nvSpPr>
          <p:cNvPr id="12" name="Oval 11"/>
          <p:cNvSpPr/>
          <p:nvPr/>
        </p:nvSpPr>
        <p:spPr>
          <a:xfrm>
            <a:off x="4664708" y="3366653"/>
            <a:ext cx="156984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Policies </a:t>
            </a:r>
            <a:endParaRPr lang="en-IN" dirty="0"/>
          </a:p>
        </p:txBody>
      </p:sp>
      <p:sp>
        <p:nvSpPr>
          <p:cNvPr id="13" name="Oval 12"/>
          <p:cNvSpPr/>
          <p:nvPr/>
        </p:nvSpPr>
        <p:spPr>
          <a:xfrm>
            <a:off x="7453718" y="3394363"/>
            <a:ext cx="224445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Functioning of company </a:t>
            </a:r>
            <a:endParaRPr lang="en-IN" dirty="0"/>
          </a:p>
        </p:txBody>
      </p:sp>
    </p:spTree>
    <p:extLst>
      <p:ext uri="{BB962C8B-B14F-4D97-AF65-F5344CB8AC3E}">
        <p14:creationId xmlns:p14="http://schemas.microsoft.com/office/powerpoint/2010/main" val="173201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835755"/>
          </a:xfrm>
        </p:spPr>
        <p:txBody>
          <a:bodyPr/>
          <a:lstStyle/>
          <a:p>
            <a:r>
              <a:rPr lang="en-US" dirty="0"/>
              <a:t>Kinds of meeting </a:t>
            </a:r>
            <a:endParaRPr lang="en-IN" dirty="0"/>
          </a:p>
        </p:txBody>
      </p:sp>
      <p:sp>
        <p:nvSpPr>
          <p:cNvPr id="4" name="Rectangle 3"/>
          <p:cNvSpPr/>
          <p:nvPr/>
        </p:nvSpPr>
        <p:spPr>
          <a:xfrm>
            <a:off x="3255821" y="1260761"/>
            <a:ext cx="4073234" cy="554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Company’s meeting </a:t>
            </a:r>
            <a:endParaRPr lang="en-IN" dirty="0"/>
          </a:p>
        </p:txBody>
      </p:sp>
      <p:cxnSp>
        <p:nvCxnSpPr>
          <p:cNvPr id="6" name="Straight Connector 5"/>
          <p:cNvCxnSpPr>
            <a:stCxn id="4" idx="2"/>
          </p:cNvCxnSpPr>
          <p:nvPr/>
        </p:nvCxnSpPr>
        <p:spPr>
          <a:xfrm flipH="1">
            <a:off x="5292436" y="1814945"/>
            <a:ext cx="2" cy="31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510145" y="2133600"/>
            <a:ext cx="7606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96291" y="2133600"/>
            <a:ext cx="13854"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74128" y="2165790"/>
            <a:ext cx="13855"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25" idx="0"/>
          </p:cNvCxnSpPr>
          <p:nvPr/>
        </p:nvCxnSpPr>
        <p:spPr>
          <a:xfrm>
            <a:off x="6788727" y="2165790"/>
            <a:ext cx="20783" cy="457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16290" y="2133600"/>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46111" y="2590800"/>
            <a:ext cx="2110944" cy="526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Shareholder’s meeting</a:t>
            </a:r>
            <a:endParaRPr lang="en-IN" dirty="0"/>
          </a:p>
        </p:txBody>
      </p:sp>
      <p:sp>
        <p:nvSpPr>
          <p:cNvPr id="24" name="Rectangle 23"/>
          <p:cNvSpPr/>
          <p:nvPr/>
        </p:nvSpPr>
        <p:spPr>
          <a:xfrm>
            <a:off x="3255821" y="2590799"/>
            <a:ext cx="2036615" cy="512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Director’s meeting </a:t>
            </a:r>
            <a:endParaRPr lang="en-IN" dirty="0"/>
          </a:p>
        </p:txBody>
      </p:sp>
      <p:sp>
        <p:nvSpPr>
          <p:cNvPr id="25" name="Rectangle 24"/>
          <p:cNvSpPr/>
          <p:nvPr/>
        </p:nvSpPr>
        <p:spPr>
          <a:xfrm>
            <a:off x="5791202" y="2622989"/>
            <a:ext cx="2036616" cy="4942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Creditor’s meeting</a:t>
            </a:r>
            <a:endParaRPr lang="en-IN" dirty="0"/>
          </a:p>
        </p:txBody>
      </p:sp>
      <p:sp>
        <p:nvSpPr>
          <p:cNvPr id="26" name="Rectangle 25"/>
          <p:cNvSpPr/>
          <p:nvPr/>
        </p:nvSpPr>
        <p:spPr>
          <a:xfrm>
            <a:off x="8305801" y="2604650"/>
            <a:ext cx="1745034" cy="720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Debenture holder meeting</a:t>
            </a:r>
            <a:endParaRPr lang="en-IN" dirty="0"/>
          </a:p>
        </p:txBody>
      </p:sp>
      <p:cxnSp>
        <p:nvCxnSpPr>
          <p:cNvPr id="35" name="Elbow Connector 34"/>
          <p:cNvCxnSpPr/>
          <p:nvPr/>
        </p:nvCxnSpPr>
        <p:spPr>
          <a:xfrm rot="16200000" flipH="1">
            <a:off x="1530927" y="3318162"/>
            <a:ext cx="1108363" cy="7342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147455" y="4253342"/>
            <a:ext cx="46620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147455" y="4239489"/>
            <a:ext cx="0" cy="471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287983" y="4239489"/>
            <a:ext cx="0" cy="471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09510" y="4253342"/>
            <a:ext cx="0" cy="581894"/>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46111" y="4682831"/>
            <a:ext cx="2110943" cy="66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Annual general meeting</a:t>
            </a:r>
            <a:endParaRPr lang="en-IN" dirty="0"/>
          </a:p>
        </p:txBody>
      </p:sp>
      <p:sp>
        <p:nvSpPr>
          <p:cNvPr id="49" name="Rectangle 48"/>
          <p:cNvSpPr/>
          <p:nvPr/>
        </p:nvSpPr>
        <p:spPr>
          <a:xfrm>
            <a:off x="3241965" y="4710541"/>
            <a:ext cx="2036615" cy="63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Extra ordinary meeting </a:t>
            </a:r>
            <a:endParaRPr lang="en-IN" dirty="0"/>
          </a:p>
        </p:txBody>
      </p:sp>
      <p:sp>
        <p:nvSpPr>
          <p:cNvPr id="50" name="Rectangle 49"/>
          <p:cNvSpPr/>
          <p:nvPr/>
        </p:nvSpPr>
        <p:spPr>
          <a:xfrm>
            <a:off x="5791200" y="4738257"/>
            <a:ext cx="2036617" cy="665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Class meeting </a:t>
            </a:r>
            <a:endParaRPr lang="en-IN" dirty="0"/>
          </a:p>
        </p:txBody>
      </p:sp>
    </p:spTree>
    <p:extLst>
      <p:ext uri="{BB962C8B-B14F-4D97-AF65-F5344CB8AC3E}">
        <p14:creationId xmlns:p14="http://schemas.microsoft.com/office/powerpoint/2010/main" val="281294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68264"/>
          </a:xfrm>
        </p:spPr>
        <p:txBody>
          <a:bodyPr/>
          <a:lstStyle/>
          <a:p>
            <a:pPr marL="742950" indent="-742950">
              <a:buFont typeface="+mj-lt"/>
              <a:buAutoNum type="arabicPeriod"/>
            </a:pPr>
            <a:r>
              <a:rPr lang="en-US" dirty="0"/>
              <a:t>Shareholder’s meeting</a:t>
            </a:r>
            <a:endParaRPr lang="en-IN" dirty="0"/>
          </a:p>
        </p:txBody>
      </p:sp>
      <p:sp>
        <p:nvSpPr>
          <p:cNvPr id="3" name="Content Placeholder 2"/>
          <p:cNvSpPr>
            <a:spLocks noGrp="1"/>
          </p:cNvSpPr>
          <p:nvPr>
            <p:ph idx="1"/>
          </p:nvPr>
        </p:nvSpPr>
        <p:spPr>
          <a:xfrm>
            <a:off x="646112" y="1731818"/>
            <a:ext cx="9689380" cy="4946072"/>
          </a:xfrm>
        </p:spPr>
        <p:txBody>
          <a:bodyPr/>
          <a:lstStyle/>
          <a:p>
            <a:r>
              <a:rPr lang="en-US" dirty="0"/>
              <a:t>The meetings of the shareholders can be further classified into three kinds namely,</a:t>
            </a:r>
          </a:p>
          <a:p>
            <a:pPr marL="457200" indent="-457200" fontAlgn="base">
              <a:buFont typeface="+mj-lt"/>
              <a:buAutoNum type="arabicPeriod"/>
            </a:pPr>
            <a:r>
              <a:rPr lang="en-US" dirty="0"/>
              <a:t>Annual General Meeting,</a:t>
            </a:r>
          </a:p>
          <a:p>
            <a:pPr marL="457200" indent="-457200" fontAlgn="base">
              <a:buFont typeface="+mj-lt"/>
              <a:buAutoNum type="arabicPeriod"/>
            </a:pPr>
            <a:r>
              <a:rPr lang="en-US" dirty="0"/>
              <a:t>Extraordinary General Meeting, and</a:t>
            </a:r>
          </a:p>
          <a:p>
            <a:pPr marL="457200" indent="-457200" fontAlgn="base">
              <a:buFont typeface="+mj-lt"/>
              <a:buAutoNum type="arabicPeriod"/>
            </a:pPr>
            <a:r>
              <a:rPr lang="en-US" dirty="0"/>
              <a:t>Class Meeting.</a:t>
            </a:r>
          </a:p>
          <a:p>
            <a:pPr fontAlgn="base"/>
            <a:r>
              <a:rPr lang="en-US" b="1" dirty="0"/>
              <a:t>Annual General Meeting</a:t>
            </a:r>
          </a:p>
          <a:p>
            <a:pPr marL="0" indent="0" fontAlgn="base">
              <a:buNone/>
            </a:pPr>
            <a:r>
              <a:rPr lang="en-US" dirty="0"/>
              <a:t>The Annual General Meeting is one of the important meetings of a company. It is usually held once in a year. AGM should be conducted by both private and public ltd companies whether limited by shares or by guarantee; having or not having a share capital. As the name suggests, the meeting is to be held annually to transact the ordinary business of the company.</a:t>
            </a:r>
          </a:p>
          <a:p>
            <a:pPr marL="0" indent="0" fontAlgn="base">
              <a:buNone/>
            </a:pPr>
            <a:endParaRPr lang="en-US" dirty="0"/>
          </a:p>
          <a:p>
            <a:pPr marL="0" indent="0">
              <a:buNone/>
            </a:pPr>
            <a:endParaRPr lang="en-IN" dirty="0"/>
          </a:p>
        </p:txBody>
      </p:sp>
    </p:spTree>
    <p:extLst>
      <p:ext uri="{BB962C8B-B14F-4D97-AF65-F5344CB8AC3E}">
        <p14:creationId xmlns:p14="http://schemas.microsoft.com/office/powerpoint/2010/main" val="284686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18655"/>
            <a:ext cx="8946541" cy="6165271"/>
          </a:xfrm>
        </p:spPr>
        <p:txBody>
          <a:bodyPr>
            <a:normAutofit fontScale="92500" lnSpcReduction="10000"/>
          </a:bodyPr>
          <a:lstStyle/>
          <a:p>
            <a:pPr fontAlgn="base"/>
            <a:r>
              <a:rPr lang="en-US" b="1" dirty="0"/>
              <a:t>Extra-ordinary General Meetings </a:t>
            </a:r>
            <a:r>
              <a:rPr lang="en-US" b="1"/>
              <a:t>(EGM</a:t>
            </a:r>
            <a:r>
              <a:rPr lang="en-US" b="1" dirty="0"/>
              <a:t>)</a:t>
            </a:r>
          </a:p>
          <a:p>
            <a:pPr marL="0" indent="0" fontAlgn="base">
              <a:buNone/>
            </a:pPr>
            <a:r>
              <a:rPr lang="en-US" dirty="0"/>
              <a:t>Statutory Meeting and Annual General Meetings are called the ordinary meetings of a company. All other general meetings other than these two are called Extraordinary General Meetings. As the very name suggests, these meetings are convened to deal with all the extraordinary matters, which fall outside the usual business of the Annual General Meetings.</a:t>
            </a:r>
          </a:p>
          <a:p>
            <a:pPr marL="0" indent="0" fontAlgn="base">
              <a:buNone/>
            </a:pPr>
            <a:r>
              <a:rPr lang="en-US" dirty="0"/>
              <a:t>EOGMs are generally called for transacting some urgent or special business, which cannot be postponed till the next Annual General Meeting. Every business transacted at these meetings is called Special Business.</a:t>
            </a:r>
          </a:p>
          <a:p>
            <a:pPr fontAlgn="base"/>
            <a:r>
              <a:rPr lang="en-US" b="1" dirty="0"/>
              <a:t> Class Meetings</a:t>
            </a:r>
          </a:p>
          <a:p>
            <a:pPr marL="0" indent="0" fontAlgn="base">
              <a:buNone/>
            </a:pPr>
            <a:r>
              <a:rPr lang="en-US" dirty="0"/>
              <a:t>Class meetings are those meetings, which are held by the shareholders of a particular class of shares e.g. preference shareholders or debenture holders.</a:t>
            </a:r>
          </a:p>
          <a:p>
            <a:pPr marL="0" indent="0" fontAlgn="base">
              <a:buNone/>
            </a:pPr>
            <a:r>
              <a:rPr lang="en-US" dirty="0"/>
              <a:t>Class meetings are generally conducted when it is proposed to alter, vary or affect the rights of a particular class of shareholders. Thus, for effecting such changes it is necessary that a separate meeting of the holders of those shares is to be held and the matter is to be approved at the meeting by a special resolution.</a:t>
            </a:r>
          </a:p>
          <a:p>
            <a:pPr marL="0" indent="0" fontAlgn="base">
              <a:buNone/>
            </a:pPr>
            <a:endParaRPr lang="en-US" dirty="0"/>
          </a:p>
          <a:p>
            <a:pPr marL="0" indent="0">
              <a:buNone/>
            </a:pPr>
            <a:endParaRPr lang="en-IN" dirty="0"/>
          </a:p>
        </p:txBody>
      </p:sp>
    </p:spTree>
    <p:extLst>
      <p:ext uri="{BB962C8B-B14F-4D97-AF65-F5344CB8AC3E}">
        <p14:creationId xmlns:p14="http://schemas.microsoft.com/office/powerpoint/2010/main" val="238989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5027"/>
          </a:xfrm>
        </p:spPr>
        <p:txBody>
          <a:bodyPr/>
          <a:lstStyle/>
          <a:p>
            <a:r>
              <a:rPr lang="en-US" dirty="0"/>
              <a:t>2. Director’s meetings </a:t>
            </a:r>
            <a:endParaRPr lang="en-IN" dirty="0"/>
          </a:p>
        </p:txBody>
      </p:sp>
      <p:sp>
        <p:nvSpPr>
          <p:cNvPr id="3" name="Content Placeholder 2"/>
          <p:cNvSpPr>
            <a:spLocks noGrp="1"/>
          </p:cNvSpPr>
          <p:nvPr>
            <p:ph idx="1"/>
          </p:nvPr>
        </p:nvSpPr>
        <p:spPr>
          <a:xfrm>
            <a:off x="1103312" y="1357746"/>
            <a:ext cx="8946541" cy="5306290"/>
          </a:xfrm>
        </p:spPr>
        <p:txBody>
          <a:bodyPr>
            <a:normAutofit fontScale="92500" lnSpcReduction="10000"/>
          </a:bodyPr>
          <a:lstStyle/>
          <a:p>
            <a:pPr marL="0" indent="0" fontAlgn="base">
              <a:buNone/>
            </a:pPr>
            <a:r>
              <a:rPr lang="en-US" dirty="0"/>
              <a:t>This meeting is divided into two parts –</a:t>
            </a:r>
          </a:p>
          <a:p>
            <a:pPr marL="0" indent="0" fontAlgn="base">
              <a:buNone/>
            </a:pPr>
            <a:r>
              <a:rPr lang="en-US" dirty="0"/>
              <a:t>Board meeting </a:t>
            </a:r>
          </a:p>
          <a:p>
            <a:pPr marL="0" indent="0" fontAlgn="base">
              <a:buNone/>
            </a:pPr>
            <a:r>
              <a:rPr lang="en-US" dirty="0"/>
              <a:t>Director’s Committee meeting</a:t>
            </a:r>
          </a:p>
          <a:p>
            <a:pPr marL="0" indent="0" fontAlgn="base">
              <a:buNone/>
            </a:pPr>
            <a:r>
              <a:rPr lang="en-US" dirty="0"/>
              <a:t>Meetings of Directors are called Board Meetings. These are the most important as well as the most frequently held meetings of the company. It is only at these meetings that all important matters relating to the company and its policies are discussed and decided upon.</a:t>
            </a:r>
          </a:p>
          <a:p>
            <a:pPr marL="0" indent="0" fontAlgn="base">
              <a:buNone/>
            </a:pPr>
            <a:r>
              <a:rPr lang="en-US" dirty="0"/>
              <a:t>Since the administration of the company lies in the hands of the Board, it should meet frequently for the proper conduct of the business of the company. The Companies Act therefore gives wide discretion to the directors to frame rules and regulations regarding the holding and conduct of Board meetings.</a:t>
            </a:r>
          </a:p>
          <a:p>
            <a:pPr marL="0" indent="0">
              <a:buNone/>
            </a:pPr>
            <a:r>
              <a:rPr lang="en-US" dirty="0"/>
              <a:t>The Directors of most companies frame rules concerning how, where and when they shall meet and how their meetings would be regulated. These rules are commonly known as Standing Orders.</a:t>
            </a:r>
            <a:r>
              <a:rPr lang="en-IN" dirty="0"/>
              <a:t> Directors Committee meting is divided into two parts – Temporary &amp;Permanent Committee Meeting.</a:t>
            </a:r>
          </a:p>
          <a:p>
            <a:pPr marL="0" indent="0">
              <a:buNone/>
            </a:pPr>
            <a:endParaRPr lang="en-US" dirty="0"/>
          </a:p>
        </p:txBody>
      </p:sp>
    </p:spTree>
    <p:extLst>
      <p:ext uri="{BB962C8B-B14F-4D97-AF65-F5344CB8AC3E}">
        <p14:creationId xmlns:p14="http://schemas.microsoft.com/office/powerpoint/2010/main" val="61520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Creditor’s  meeting </a:t>
            </a:r>
            <a:endParaRPr lang="en-IN" dirty="0"/>
          </a:p>
        </p:txBody>
      </p:sp>
      <p:sp>
        <p:nvSpPr>
          <p:cNvPr id="12" name="Content Placeholder 11"/>
          <p:cNvSpPr>
            <a:spLocks noGrp="1"/>
          </p:cNvSpPr>
          <p:nvPr>
            <p:ph idx="1"/>
          </p:nvPr>
        </p:nvSpPr>
        <p:spPr>
          <a:xfrm>
            <a:off x="646112" y="1468582"/>
            <a:ext cx="9403742" cy="4779817"/>
          </a:xfrm>
        </p:spPr>
        <p:txBody>
          <a:bodyPr/>
          <a:lstStyle/>
          <a:p>
            <a:pPr marL="0" indent="0">
              <a:buNone/>
            </a:pPr>
            <a:r>
              <a:rPr lang="en-US" dirty="0"/>
              <a:t>These are not meetings of a company . They are held when the company propose to make a scheme of arrangements with its creditors. Companies like individuals may sometimes find it necessary to compromise or make some arrangements with their creditors , in these circumstances ,a meeting of the creditors is necessary.</a:t>
            </a:r>
          </a:p>
          <a:p>
            <a:pPr marL="0" indent="0">
              <a:buNone/>
            </a:pPr>
            <a:r>
              <a:rPr lang="en-US" sz="4200" dirty="0"/>
              <a:t>4.</a:t>
            </a:r>
            <a:r>
              <a:rPr lang="en-IN" sz="4200" dirty="0"/>
              <a:t>Debenture holder meeting</a:t>
            </a:r>
          </a:p>
          <a:p>
            <a:pPr marL="0" indent="0">
              <a:buNone/>
            </a:pPr>
            <a:r>
              <a:rPr lang="en-US" dirty="0"/>
              <a:t>The debenture holders of a particular class conduct these meeting. They are generally conducted when the company wants to vary the terms of security or to modify their rights or to vary the rate of interest payable etc. Rules and Regulations regarding the holding of the meetings of the debenture holders are either entered in the Trust Deed or endorsed on the Debenture Bond so that they are binding upon the holders of debentures and upon the company.</a:t>
            </a:r>
          </a:p>
          <a:p>
            <a:pPr marL="0" indent="0">
              <a:buNone/>
            </a:pPr>
            <a:endParaRPr lang="en-IN" sz="4200" dirty="0"/>
          </a:p>
        </p:txBody>
      </p:sp>
    </p:spTree>
    <p:extLst>
      <p:ext uri="{BB962C8B-B14F-4D97-AF65-F5344CB8AC3E}">
        <p14:creationId xmlns:p14="http://schemas.microsoft.com/office/powerpoint/2010/main" val="3488634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106</TotalTime>
  <Words>826</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Topic:- Meeting &amp; its kinds                             -Dr. Sonia Narula  -For B.Com -4th Sem.(CA&amp; TPP)  -Unit -III</vt:lpstr>
      <vt:lpstr>Meeting – its meaning ,characteristics significance &amp; kinds </vt:lpstr>
      <vt:lpstr>PowerPoint Presentation</vt:lpstr>
      <vt:lpstr>PowerPoint Presentation</vt:lpstr>
      <vt:lpstr>Kinds of meeting </vt:lpstr>
      <vt:lpstr>Shareholder’s meeting</vt:lpstr>
      <vt:lpstr>PowerPoint Presentation</vt:lpstr>
      <vt:lpstr>2. Director’s meetings </vt:lpstr>
      <vt:lpstr>3. Creditor’s  meeting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Meeting &amp; its kinds                                              By Tannu Tyagi</dc:title>
  <dc:creator>sktyagi</dc:creator>
  <cp:lastModifiedBy>Sandeep Narula</cp:lastModifiedBy>
  <cp:revision>17</cp:revision>
  <dcterms:created xsi:type="dcterms:W3CDTF">2020-03-27T11:39:58Z</dcterms:created>
  <dcterms:modified xsi:type="dcterms:W3CDTF">2020-03-28T09:06:03Z</dcterms:modified>
</cp:coreProperties>
</file>